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3" r:id="rId2"/>
    <p:sldId id="256" r:id="rId3"/>
    <p:sldId id="257" r:id="rId4"/>
    <p:sldId id="270" r:id="rId5"/>
    <p:sldId id="271" r:id="rId6"/>
    <p:sldId id="272" r:id="rId7"/>
    <p:sldId id="273" r:id="rId8"/>
    <p:sldId id="275" r:id="rId9"/>
    <p:sldId id="276" r:id="rId10"/>
    <p:sldId id="279" r:id="rId11"/>
    <p:sldId id="280" r:id="rId12"/>
    <p:sldId id="277" r:id="rId13"/>
    <p:sldId id="278" r:id="rId14"/>
    <p:sldId id="264" r:id="rId15"/>
    <p:sldId id="281" r:id="rId16"/>
    <p:sldId id="282" r:id="rId17"/>
    <p:sldId id="265" r:id="rId18"/>
    <p:sldId id="283" r:id="rId19"/>
    <p:sldId id="260" r:id="rId20"/>
    <p:sldId id="285" r:id="rId21"/>
    <p:sldId id="284" r:id="rId22"/>
    <p:sldId id="286" r:id="rId23"/>
    <p:sldId id="287" r:id="rId24"/>
    <p:sldId id="261" r:id="rId25"/>
    <p:sldId id="288" r:id="rId26"/>
    <p:sldId id="266" r:id="rId27"/>
    <p:sldId id="269" r:id="rId28"/>
    <p:sldId id="267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028" autoAdjust="0"/>
  </p:normalViewPr>
  <p:slideViewPr>
    <p:cSldViewPr snapToGrid="0">
      <p:cViewPr varScale="1">
        <p:scale>
          <a:sx n="74" d="100"/>
          <a:sy n="74" d="100"/>
        </p:scale>
        <p:origin x="10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46046-1726-4195-9F01-C8DDE75A59B4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4722A-0FBF-4AE3-AAAA-C69C1A205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956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m/macd.asp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se-nanumgothic"/>
              </a:rPr>
              <a:t>​</a:t>
            </a:r>
            <a:endParaRPr lang="ko-KR" alt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se-nanumgothic"/>
              </a:rPr>
              <a:t>일반적으로 주가는 들쑥날쑥한 변동성을 가지는데 이 때문에 추세를 파악하는 것은 다소 힘들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gothic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gothic"/>
              </a:rPr>
              <a:t>따라서 불규칙하게 보이는 들쑥날쑥한 부분을 제거한다면 추세를 보기에 쉬울 것이며 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이동평균은 </a:t>
            </a:r>
            <a:r>
              <a:rPr lang="ko-KR" altLang="en-US" b="1" i="0" dirty="0" err="1">
                <a:solidFill>
                  <a:srgbClr val="000000"/>
                </a:solidFill>
                <a:effectLst/>
                <a:latin typeface="inherit"/>
              </a:rPr>
              <a:t>며칠간의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 주가를 평균내기 때문에 이러한 들쑥날쑥한 부분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즉 잡음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(noise)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을 제거하고 추세를 파악할 수 있게 도와준다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gothic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inheri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232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solidFill>
                  <a:srgbClr val="292929"/>
                </a:solidFill>
                <a:effectLst/>
                <a:latin typeface="sohne"/>
              </a:rPr>
              <a:t>이동 평균 컨버전스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sohne"/>
              </a:rPr>
              <a:t>/</a:t>
            </a:r>
            <a:r>
              <a:rPr lang="ko-KR" altLang="en-US" b="0" i="0" dirty="0" err="1">
                <a:solidFill>
                  <a:srgbClr val="292929"/>
                </a:solidFill>
                <a:effectLst/>
                <a:latin typeface="sohne"/>
              </a:rPr>
              <a:t>다이버전스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sohne"/>
              </a:rPr>
              <a:t>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sohne"/>
              </a:rPr>
              <a:t>(Moving Average Convergence/Divergence)</a:t>
            </a:r>
          </a:p>
          <a:p>
            <a:pPr algn="l"/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이동 평균 컨버전스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-</a:t>
            </a:r>
            <a:r>
              <a:rPr lang="ko-KR" altLang="en-US" b="0" i="0" dirty="0" err="1">
                <a:solidFill>
                  <a:srgbClr val="292929"/>
                </a:solidFill>
                <a:effectLst/>
                <a:latin typeface="charter"/>
              </a:rPr>
              <a:t>다이버전스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(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이동평균 수렴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-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확산지수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 </a:t>
            </a:r>
            <a:r>
              <a:rPr lang="en-US" altLang="ko-KR" b="0" i="0" u="sng" dirty="0">
                <a:solidFill>
                  <a:srgbClr val="292929"/>
                </a:solidFill>
                <a:effectLst/>
                <a:latin typeface="charter"/>
                <a:hlinkClick r:id="rId3"/>
              </a:rPr>
              <a:t>Moving average convergence-divergence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MACD)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는 기술적 분석에서 가장 강력하고 잘 알려진 지표 중 하나입니다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 지표는 증권의 강세를 측정하는 두 지수 이동 평균으로 이루어져 있습니다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는 간단히 말하면 두 이동 평균선이 같아지는 지점인 중심선에 대해 그려집니다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의 지수 이동 평균선 자체는 차트 위에도 그려지죠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는 단기간의 강세와 장기간의 강세를 비교하여 </a:t>
            </a:r>
            <a:r>
              <a:rPr lang="ko-KR" altLang="en-US" b="0" i="1" dirty="0">
                <a:solidFill>
                  <a:srgbClr val="292929"/>
                </a:solidFill>
                <a:effectLst/>
                <a:latin typeface="charter"/>
              </a:rPr>
              <a:t>가격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의 방향보다는 </a:t>
            </a:r>
            <a:r>
              <a:rPr lang="ko-KR" altLang="en-US" b="0" i="1" dirty="0">
                <a:solidFill>
                  <a:srgbClr val="292929"/>
                </a:solidFill>
                <a:effectLst/>
                <a:latin typeface="charter"/>
              </a:rPr>
              <a:t>강세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의 현재 방향에 대한 신호를 보냅니다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</a:t>
            </a:r>
            <a:r>
              <a:rPr lang="ko-KR" altLang="en-US" b="0" i="0" dirty="0" err="1">
                <a:solidFill>
                  <a:srgbClr val="292929"/>
                </a:solidFill>
                <a:effectLst/>
                <a:latin typeface="charter"/>
              </a:rPr>
              <a:t>트레이더들은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 이를 가격에 기초한 이동평균의 ‘파생적인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'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것으로 볼 수 있죠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pPr algn="l"/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가 양수일 때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이는 단기 이동 평균이 장기 이동 평균보다 높으며 증권의 강세가 상승 추세라는 것을 의미하죠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반대로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가 음수이면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단기 이동 평균이 장기 평균보다 낮으며 하향 강세를 예상합니다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계산에 사용되는 가장 일반적인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EMA(Exponential Moving Average)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는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26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일과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12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일 평균임에 반해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, MACD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값의 평균의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EMA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는 종종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9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일을 사용합니다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 값은 </a:t>
            </a:r>
            <a:r>
              <a:rPr lang="ko-KR" altLang="en-US" b="0" i="0" dirty="0" err="1">
                <a:solidFill>
                  <a:srgbClr val="292929"/>
                </a:solidFill>
                <a:effectLst/>
                <a:latin typeface="charter"/>
              </a:rPr>
              <a:t>트레이더에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 의해 조정될 수 있지만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charter"/>
              </a:rPr>
              <a:t>이 값이 가장 널리 사용되는 일반적인 값임을 </a:t>
            </a:r>
            <a:r>
              <a:rPr lang="ko-KR" altLang="en-US" b="0" i="0" dirty="0" err="1">
                <a:solidFill>
                  <a:srgbClr val="292929"/>
                </a:solidFill>
                <a:effectLst/>
                <a:latin typeface="charter"/>
              </a:rPr>
              <a:t>알아두세요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224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667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195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https://m.blog.naver.com/PostView.nhn?blogId=lambofd&amp;logNo=221948375070&amp;proxyReferer=https:%2F%2Fwww.google.com%2F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095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모멘텀의 특징과 현상을 이용하는 모멘텀 투자 및 투자전략도 다양한 방법으로 사용되고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대표적인 모멘텀 전략으로 최근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개월에서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개월 동안 수익률이 좋았던 주식은 매입하되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같은 기간 동안 성과가 좋지 않았던 주식은 매도하는 전략이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모멘텀 전략을 통해 투자할 경우 월평균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1%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이상의 초과 수익을 기록했다는 연구 결과도 있죠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모멘텀 전략을 이용하는 투자자들의 경우 기술적 분석을 중요시하는 경우가 많은데요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경제적으로 의미를 가지고 있는 특정 현상이 발생할 때 이를 기술적으로 분석해 투자하는 투자자 집단들의 매수 신호가 나타날 경우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종목에 대한 매수세가 더 강화되면서 다시 기술적 지표가 개선되는 선순환 흐름을 통해 보다 높은 수익률을 기대할 수 있죠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참고로 모멘텀을 기반으로 주가의 흐름이나 성향을 분석하는 것을 기술적 주가 분석이라고 하며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모멘텀 분석을 위한 데이터 기간 설정에 따라 단기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중기 그리고 중장기 모멘텀으로 구분할 수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4722A-0FBF-4AE3-AAAA-C69C1A205950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92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4C3D5-911F-46AB-A223-463CD6DA8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A5764-EE50-4A42-944E-BA2D9D66E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1AB813-AE1C-4D80-91D0-057A8BCCE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929A3D-A63A-41FE-AB77-842E5D3CC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775C7-8886-46CC-A16E-D8E0AD34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601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EA95E4-9D7C-432C-B49C-C5B12020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B1804B-37D0-4535-8C17-70CEDA4A1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E0FA9A-96EA-4599-8A31-4331A4849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60BC48-A0FA-42E7-B576-8835EAD14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8EBEA2-7F57-4A6D-9641-D3E3ACE52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49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511AD6-8F0C-44D0-A527-CE5545C5D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EA445B-B3E6-49B7-A310-141340DE5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ECF8B9-9976-4F73-AC92-320D64FD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A47E39-9079-46BF-A977-65B7F50D6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98E4E2-424B-4AB1-8EDB-D69913F69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2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0AE8FF-B234-4F95-9F68-17D68EAD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EC0EB9-A9FE-475D-905A-72FF0ECC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5B87F2-EAF9-4210-A452-D1FFDEAE0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457751-1D5F-4267-8105-72FAB6EAE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98C65A-F686-4650-B856-536D8212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3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70C0D-0DE1-4A3C-B30B-D710AADB8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B3098C-2280-47B3-BE6E-0ED843D5E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25716D-0E17-4B92-A57F-813C8192A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C9CBB0-E32A-474D-9BC8-A80FE1175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6E87D5-E362-4E4C-BEF8-82DC7E31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208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A67FF-0FE1-4BFD-AC38-11E61A773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1D7F38-A03F-467E-92B4-C1E9BD09A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03C8C2-9D9E-4FB3-9443-9A0D3A379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39FBA6-7868-40BD-B6A3-1F943BE5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E57D1A-488B-4F42-A4F0-3F6C8619D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960BCA-61E0-41EF-8B31-3D60FE77F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941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89DFC5-CE55-4332-995F-12430BC70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51D23D-C07A-4321-A9EC-E629AD137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A9E8CB-957C-44E7-8151-E185AFE29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ADC55CF-5CAE-4B2D-B97F-2468AE1429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B94C59-9C8A-4C47-8F0A-9C63ECD37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C848B3-D344-4743-81BA-C89F145A7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B4335D-B7C9-48D8-AFBF-A788C0807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CB923F-A1D6-40E6-A0F2-603F01EF9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766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42087-B4D2-4E8B-9649-07FF3574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3FC1DD-C213-498C-9DDE-D75AEA6DE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EAB429E-2784-4361-9100-6F140CD66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656E92-391D-4BDE-9645-4AAC41F0D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664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2D83E2-DD0B-4A41-9F21-DD08F0BCE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E2E115-C49A-451F-9267-45487589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F4F8E5-146B-424E-A7A2-4534FF122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510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80027-F5C8-4704-94B3-BBCB7BAE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37720-FEDB-4509-948B-33EF7CB2E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01B2C9-2B0F-4553-ACF8-85D957E1D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AF8FC6-0D0D-451A-9F5C-963EE171C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0463E6-2344-4CFD-B567-AA0F59F42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8B31CE-DDFB-47CD-874C-1AF4B12ED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63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6069A-75EC-4FD2-B3F0-EA9A59E3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2A2161-AEB3-47CC-BD74-4FA6E6F584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7BB97A-184E-4181-B526-B35EA8AB3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3F2953-6106-406D-8D7A-78D806AD6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B4CD5B-B818-48E6-9E49-EF277142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67A96E-0B9A-4A11-A915-16FAD107A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187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39A76-E22E-478A-A4BF-D8456DCE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DEFDE3-F744-469E-A218-4FA8178E1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0D525E-E905-4223-98AD-72D12E8843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2C7BB-2BA6-4CD8-BDF4-E53FD3995F70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59D33-812A-4AEB-98E4-948AD8371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D0C088-0D55-4B47-A6B8-0CFB8C829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2936D-3E7D-4136-984E-8BB95CB5C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602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vestopedia.com/terms/h/histogram.asp" TargetMode="Externa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37CF0D1-EB86-495B-BD98-4D9B0DE41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6467"/>
            <a:ext cx="9144000" cy="1474695"/>
          </a:xfrm>
          <a:ln w="57150">
            <a:solidFill>
              <a:srgbClr val="FFC000"/>
            </a:solidFill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6.5 </a:t>
            </a:r>
            <a:r>
              <a:rPr lang="ko-KR" altLang="en-US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심리투자 법칙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C980473-39E3-4A16-9B74-8C440CFF9B1C}"/>
              </a:ext>
            </a:extLst>
          </p:cNvPr>
          <p:cNvSpPr/>
          <p:nvPr/>
        </p:nvSpPr>
        <p:spPr>
          <a:xfrm>
            <a:off x="0" y="1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78EF8C-D4B5-4797-AA4D-84FEB2B91E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29" r="74318" b="12773"/>
          <a:stretch/>
        </p:blipFill>
        <p:spPr>
          <a:xfrm>
            <a:off x="1524000" y="3496267"/>
            <a:ext cx="1969155" cy="26714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41FC8A-9B48-4542-A942-AA6DB0896EB7}"/>
              </a:ext>
            </a:extLst>
          </p:cNvPr>
          <p:cNvSpPr txBox="1"/>
          <p:nvPr/>
        </p:nvSpPr>
        <p:spPr>
          <a:xfrm>
            <a:off x="3709146" y="3865599"/>
            <a:ext cx="813323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『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주식시장에서 살아남는 심리 투자 법칙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』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2000" b="1" i="0" dirty="0">
              <a:solidFill>
                <a:srgbClr val="000000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en-US" altLang="ko-KR" sz="1200" b="1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Written by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알렉산더 </a:t>
            </a:r>
            <a:r>
              <a:rPr lang="ko-KR" altLang="en-US" sz="1200" b="1" i="0" dirty="0" err="1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엘더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200" b="1" i="0" dirty="0">
              <a:solidFill>
                <a:srgbClr val="000000"/>
              </a:solidFill>
              <a:effectLst/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endParaRPr lang="en-US" altLang="ko-KR" sz="1600" b="1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성공적인 매매를 위한 세가지 요소 </a:t>
            </a:r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(3M)</a:t>
            </a:r>
          </a:p>
          <a:p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1) 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정신</a:t>
            </a:r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(Mind) : 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시장 노이즈에 휩쓸리지 않도록 해주는 원칙</a:t>
            </a:r>
            <a:endParaRPr lang="en-US" altLang="ko-KR" sz="16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2) 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기법</a:t>
            </a:r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(Method) : </a:t>
            </a:r>
            <a:r>
              <a:rPr lang="ko-KR" altLang="en-US" sz="1600" b="1" dirty="0">
                <a:solidFill>
                  <a:srgbClr val="000000"/>
                </a:solidFill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시장 지표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활용해 주가를 분석하고 이를 매매에 활용하는 기법</a:t>
            </a:r>
            <a:endParaRPr lang="en-US" altLang="ko-KR" sz="16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3) 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자금</a:t>
            </a:r>
            <a:r>
              <a:rPr lang="en-US" altLang="ko-KR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(Money) : </a:t>
            </a:r>
            <a:r>
              <a:rPr lang="ko-KR" altLang="en-US" sz="16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리스크를 거래의 일부로 포함시키는 자금 관리</a:t>
            </a:r>
            <a:endParaRPr lang="en-US" altLang="ko-KR" sz="1600" b="1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ko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D54CFAA-069A-4592-886C-F3C219F49D3C}"/>
              </a:ext>
            </a:extLst>
          </p:cNvPr>
          <p:cNvSpPr/>
          <p:nvPr/>
        </p:nvSpPr>
        <p:spPr>
          <a:xfrm>
            <a:off x="0" y="6492515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49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240634-6AF7-412A-B3B0-2D84BCE28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958525"/>
            <a:ext cx="10515600" cy="496527"/>
          </a:xfrm>
        </p:spPr>
        <p:txBody>
          <a:bodyPr>
            <a:norm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세번째로</a:t>
            </a:r>
            <a:r>
              <a:rPr lang="en-US" altLang="ko-KR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이동평균을 여러 개 사용하기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6B77B97-E8AF-404B-B880-04B257419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64" y="1502208"/>
            <a:ext cx="11419246" cy="5302539"/>
          </a:xfr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5D17AC7E-F462-459A-9E44-CBE4BC2E2980}"/>
              </a:ext>
            </a:extLst>
          </p:cNvPr>
          <p:cNvSpPr txBox="1">
            <a:spLocks/>
          </p:cNvSpPr>
          <p:nvPr/>
        </p:nvSpPr>
        <p:spPr>
          <a:xfrm>
            <a:off x="193964" y="244582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801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73B8DD-92C4-4039-A0FC-AEB2789D4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481" y="1253331"/>
            <a:ext cx="114022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네 번째로</a:t>
            </a: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 평균의 기간은 시장</a:t>
            </a:r>
            <a:r>
              <a:rPr lang="en-US" altLang="ko-KR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(the dominant market)</a:t>
            </a:r>
            <a:r>
              <a:rPr lang="ko-KR" altLang="en-US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사이클의 절반 정도가 적당하다</a:t>
            </a:r>
            <a:r>
              <a:rPr lang="en-US" altLang="ko-KR" sz="20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</a:p>
          <a:p>
            <a:pPr marL="0" indent="0" algn="r">
              <a:buNone/>
            </a:pP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(by </a:t>
            </a:r>
            <a:r>
              <a:rPr lang="ko-KR" altLang="en-US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알렉산더 </a:t>
            </a:r>
            <a:r>
              <a:rPr lang="ko-KR" altLang="en-US" sz="2000" b="1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엘더</a:t>
            </a: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</a:p>
          <a:p>
            <a:pPr marL="0" indent="0">
              <a:buNone/>
            </a:pPr>
            <a:endParaRPr lang="en-US" altLang="ko-KR" sz="20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Ex)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즉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20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 주기를 발견했다면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10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 이동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평균선을 사용</a:t>
            </a:r>
            <a:endParaRPr lang="en-US" altLang="ko-KR" sz="20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참고로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알렉산더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엘더는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주로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13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 지수 이동평균을 사용했다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7B98337-8287-4257-9954-FEAF5D4AD8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54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808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B894FB6-BD52-4D0D-9838-1E8E5B06E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64" y="858116"/>
            <a:ext cx="8492836" cy="5848515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36A891A2-144D-4CC7-9FF3-F5F815503303}"/>
              </a:ext>
            </a:extLst>
          </p:cNvPr>
          <p:cNvSpPr txBox="1">
            <a:spLocks/>
          </p:cNvSpPr>
          <p:nvPr/>
        </p:nvSpPr>
        <p:spPr>
          <a:xfrm>
            <a:off x="193964" y="244582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9842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594C1D6-AB97-4F87-8EF5-8B56EBC7C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73" y="807039"/>
            <a:ext cx="10837718" cy="5947052"/>
          </a:xfr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4C3B707-031D-44DF-92CF-EC11E135FD15}"/>
              </a:ext>
            </a:extLst>
          </p:cNvPr>
          <p:cNvSpPr txBox="1">
            <a:spLocks/>
          </p:cNvSpPr>
          <p:nvPr/>
        </p:nvSpPr>
        <p:spPr>
          <a:xfrm>
            <a:off x="193964" y="244582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470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511C-F413-4668-8B66-62B07CA3D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70" y="1439862"/>
            <a:ext cx="1133363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뉴욕의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애널리스트이자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펀드매니저였던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제럴드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아펠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(Gerald Appel)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  </a:t>
            </a:r>
            <a:r>
              <a:rPr lang="ko-KR" altLang="en-US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세 가지 지수 이동평균선을 이용해 이동평균 수렴확산</a:t>
            </a: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(Moving Average Convergence Divergence, MACD)</a:t>
            </a:r>
            <a:r>
              <a:rPr lang="ko-KR" altLang="en-US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를 개발</a:t>
            </a:r>
            <a:endParaRPr lang="en-US" altLang="ko-KR" sz="2000" b="1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이동평균선의 차이를 보기 쉽게 나타낸 지표</a:t>
            </a:r>
            <a:r>
              <a:rPr lang="en-US" altLang="ko-KR" sz="20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2000" b="1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9838765" cy="887506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2. </a:t>
            </a:r>
            <a:r>
              <a:rPr lang="ko-KR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이동평균 수렴확산</a:t>
            </a:r>
            <a:r>
              <a:rPr lang="en-US" altLang="ko-KR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(MACD)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/>
          <p:nvPr/>
        </p:nvCxnSpPr>
        <p:spPr>
          <a:xfrm>
            <a:off x="210670" y="1066800"/>
            <a:ext cx="997323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BA17B22-7148-4102-AD13-83E65FE89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2517197"/>
            <a:ext cx="8877300" cy="394335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7D2E71-375A-4CF8-AF8A-312679D36908}"/>
              </a:ext>
            </a:extLst>
          </p:cNvPr>
          <p:cNvSpPr txBox="1"/>
          <p:nvPr/>
        </p:nvSpPr>
        <p:spPr>
          <a:xfrm>
            <a:off x="5398077" y="3615531"/>
            <a:ext cx="6302086" cy="2031325"/>
          </a:xfrm>
          <a:prstGeom prst="rect">
            <a:avLst/>
          </a:prstGeom>
          <a:solidFill>
            <a:schemeClr val="bg1"/>
          </a:solidFill>
          <a:ln w="7620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MACD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는 단기간의 강세와 장기간의 강세를 비교하여 </a:t>
            </a:r>
            <a:r>
              <a:rPr lang="ko-KR" altLang="en-US" b="1" i="1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가격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의 방향보다는 </a:t>
            </a:r>
            <a:r>
              <a:rPr lang="ko-KR" altLang="en-US" b="1" i="1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강세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의 현재 방향에 대한 신호를 보냅니다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b="1" i="0" dirty="0" err="1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트레이더들은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이를 가격에 기초한 이동평균의 ‘파생적인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' 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것으로 볼 수 있죠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algn="l"/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MACD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 양수일 때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이는 단기 이동 평균이 장기 이동 평균보다 높으며 증권의 강세가 상승 추세라는 것을 의미하죠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반대로 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MACD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 음수이면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단기 이동 평균이 장기 평균보다 낮으며 하향 강세를 예상합니다</a:t>
            </a:r>
            <a:r>
              <a:rPr lang="en-US" altLang="ko-KR" b="1" i="0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B112B-A3E2-4351-9AA2-497B0C1888CE}"/>
              </a:ext>
            </a:extLst>
          </p:cNvPr>
          <p:cNvSpPr txBox="1"/>
          <p:nvPr/>
        </p:nvSpPr>
        <p:spPr>
          <a:xfrm>
            <a:off x="5398077" y="5850492"/>
            <a:ext cx="572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MACD </a:t>
            </a:r>
            <a:r>
              <a:rPr lang="ko-KR" altLang="en-US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히스토그램 </a:t>
            </a:r>
            <a:r>
              <a:rPr lang="en-US" altLang="ko-KR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= MACD</a:t>
            </a:r>
            <a:r>
              <a:rPr lang="ko-KR" altLang="en-US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선 </a:t>
            </a:r>
            <a:r>
              <a:rPr lang="en-US" altLang="ko-KR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- </a:t>
            </a:r>
            <a:r>
              <a:rPr lang="ko-KR" altLang="en-US" dirty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신호선</a:t>
            </a:r>
          </a:p>
        </p:txBody>
      </p:sp>
    </p:spTree>
    <p:extLst>
      <p:ext uri="{BB962C8B-B14F-4D97-AF65-F5344CB8AC3E}">
        <p14:creationId xmlns:p14="http://schemas.microsoft.com/office/powerpoint/2010/main" val="96362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30A3EF8-0B8C-47D3-8D59-5DB5D0DB0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100" y="664187"/>
            <a:ext cx="5878820" cy="6160442"/>
          </a:xfrm>
          <a:ln>
            <a:solidFill>
              <a:schemeClr val="bg2"/>
            </a:solidFill>
          </a:ln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7017E0FE-6AF6-4103-9300-212DBFA6A3A2}"/>
              </a:ext>
            </a:extLst>
          </p:cNvPr>
          <p:cNvSpPr txBox="1">
            <a:spLocks/>
          </p:cNvSpPr>
          <p:nvPr/>
        </p:nvSpPr>
        <p:spPr>
          <a:xfrm>
            <a:off x="79664" y="64544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MACD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보는 법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9286FB5-46D9-4834-B827-3C4D8ACAE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8484" y="64544"/>
            <a:ext cx="5987762" cy="593744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61F3797-BDAD-4D29-A4ED-7CB2BAABC6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484" y="6017004"/>
            <a:ext cx="5837256" cy="77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842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4C92D43-23A1-4C22-844E-E541FD586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34" y="952930"/>
            <a:ext cx="6016336" cy="803134"/>
          </a:xfrm>
          <a:ln w="38100">
            <a:solidFill>
              <a:srgbClr val="FF0000"/>
            </a:solidFill>
          </a:ln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AE79BB1B-124E-4484-B2A9-35437B50EE03}"/>
              </a:ext>
            </a:extLst>
          </p:cNvPr>
          <p:cNvSpPr txBox="1">
            <a:spLocks/>
          </p:cNvSpPr>
          <p:nvPr/>
        </p:nvSpPr>
        <p:spPr>
          <a:xfrm>
            <a:off x="79664" y="64544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MACD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활용한 매매시점 포착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EE04C3B-42B4-44D7-A504-BCEE3EB51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34" y="1930507"/>
            <a:ext cx="6112533" cy="453653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F976D0-5745-4A75-83D0-B86BC37146E6}"/>
              </a:ext>
            </a:extLst>
          </p:cNvPr>
          <p:cNvSpPr txBox="1"/>
          <p:nvPr/>
        </p:nvSpPr>
        <p:spPr>
          <a:xfrm>
            <a:off x="130834" y="5106676"/>
            <a:ext cx="592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①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A73E567-B72A-4E95-99CA-09FE7F644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840" y="0"/>
            <a:ext cx="5579987" cy="566304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81205F-6597-4675-A795-93C1EC6A5BEA}"/>
              </a:ext>
            </a:extLst>
          </p:cNvPr>
          <p:cNvSpPr txBox="1"/>
          <p:nvPr/>
        </p:nvSpPr>
        <p:spPr>
          <a:xfrm>
            <a:off x="10954533" y="3615631"/>
            <a:ext cx="11066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②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B617C63-3110-4964-A60A-D2233EBF6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7994" y="5775767"/>
            <a:ext cx="4593466" cy="986516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812115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A057FE8-08C3-40DE-BA74-9F2CA6B49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670" y="2327368"/>
            <a:ext cx="5411748" cy="4351338"/>
          </a:xfr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9838765" cy="887506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3. MACD </a:t>
            </a:r>
            <a:r>
              <a:rPr lang="ko-KR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히스토그램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/>
          <p:nvPr/>
        </p:nvCxnSpPr>
        <p:spPr>
          <a:xfrm>
            <a:off x="210670" y="1066800"/>
            <a:ext cx="997323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CD322AF-76E7-4D4D-B5CE-F61815105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70" y="1150360"/>
            <a:ext cx="7000875" cy="11906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FB8DF7-5F79-4476-A6A1-043BA9E29B1B}"/>
              </a:ext>
            </a:extLst>
          </p:cNvPr>
          <p:cNvSpPr txBox="1"/>
          <p:nvPr/>
        </p:nvSpPr>
        <p:spPr>
          <a:xfrm>
            <a:off x="5751980" y="2424544"/>
            <a:ext cx="61150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MACD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히스토그램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en-US" altLang="ko-KR" b="0" i="0" u="sng" dirty="0"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  <a:hlinkClick r:id="rId5"/>
              </a:rPr>
              <a:t>histogram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은 중심선을 따라 막대로 표현됩니다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각 막대는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MACD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와 단일 선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가장 보편적으로는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9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 지수 이동 평균 선의 차이를 보여줍니다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막대가 높을 수록 가격 변동에 대해 더 강한 강세를 표현합니다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ko-KR" altLang="en-US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2453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85E30DD-A2D4-4B57-8BCD-DB8F1CFD57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3579" y="82052"/>
            <a:ext cx="6219020" cy="677594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50FC4E4-77B1-48FA-8A1F-C75492C6C3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435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en-US" altLang="ko-KR" sz="4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MACD 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1191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8CDFC4-10AB-40E0-8DC4-B829A6E0D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3" y="18255"/>
            <a:ext cx="10465554" cy="1325563"/>
          </a:xfrm>
        </p:spPr>
        <p:txBody>
          <a:bodyPr>
            <a:normAutofit/>
          </a:bodyPr>
          <a:lstStyle/>
          <a:p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오실레이터</a:t>
            </a:r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 </a:t>
            </a:r>
            <a:r>
              <a:rPr lang="ko-KR" altLang="en-US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스토캐스틱</a:t>
            </a:r>
            <a:r>
              <a:rPr lang="en-US" altLang="ko-KR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(Stochastic)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15638B-64A2-46AE-A5DC-975C82CE5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" y="1094436"/>
            <a:ext cx="12122727" cy="373733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스토캐스틱은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오실레이터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중 하나로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추세전환의 시작점을 찾을 때 유용하며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횡보장이나 추세가 없는 박스권에서 적중률이 높습니다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일정 기간 동안의 주가 변동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고가와 저가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과 계산시점의 종가를 가지고 계산합니다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br>
              <a:rPr lang="ko-KR" altLang="en-US" sz="1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endParaRPr lang="ko-KR" altLang="en-US" sz="1800" b="1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7C47663-821B-468F-87E2-7B2BCE01D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18" y="1686720"/>
            <a:ext cx="843915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22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ECE314A-6371-4B00-AB12-C9FF392ED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423" y="2106704"/>
            <a:ext cx="813496" cy="523323"/>
          </a:xfrm>
          <a:ln w="57150">
            <a:solidFill>
              <a:schemeClr val="accent2"/>
            </a:solidFill>
          </a:ln>
        </p:spPr>
        <p:txBody>
          <a:bodyPr anchor="ctr"/>
          <a:lstStyle/>
          <a:p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0E9465BF-B4D8-4DA6-A717-B3959A1FCFC5}"/>
              </a:ext>
            </a:extLst>
          </p:cNvPr>
          <p:cNvSpPr txBox="1">
            <a:spLocks/>
          </p:cNvSpPr>
          <p:nvPr/>
        </p:nvSpPr>
        <p:spPr>
          <a:xfrm>
            <a:off x="4274981" y="2106703"/>
            <a:ext cx="1570007" cy="523323"/>
          </a:xfrm>
          <a:prstGeom prst="rect">
            <a:avLst/>
          </a:prstGeom>
          <a:ln w="57150"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오실레이터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89F76570-2EBB-40F9-9934-A305E6453134}"/>
              </a:ext>
            </a:extLst>
          </p:cNvPr>
          <p:cNvSpPr txBox="1">
            <a:spLocks/>
          </p:cNvSpPr>
          <p:nvPr/>
        </p:nvSpPr>
        <p:spPr>
          <a:xfrm>
            <a:off x="8072540" y="2106702"/>
            <a:ext cx="1385225" cy="523323"/>
          </a:xfrm>
          <a:prstGeom prst="rect">
            <a:avLst/>
          </a:prstGeom>
          <a:ln w="57150"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기타 지표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1E22C0-7B9E-4FA4-A594-26848E30A1BD}"/>
              </a:ext>
            </a:extLst>
          </p:cNvPr>
          <p:cNvSpPr/>
          <p:nvPr/>
        </p:nvSpPr>
        <p:spPr>
          <a:xfrm>
            <a:off x="477422" y="2725086"/>
            <a:ext cx="3684039" cy="39625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1. </a:t>
            </a:r>
            <a:r>
              <a:rPr lang="ko-KR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이동평균</a:t>
            </a:r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(Moving Averages)</a:t>
            </a:r>
          </a:p>
          <a:p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2. </a:t>
            </a:r>
            <a:r>
              <a:rPr lang="ko-KR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이동평균 수렴확산</a:t>
            </a:r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(MACD)</a:t>
            </a:r>
          </a:p>
          <a:p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3. MACD</a:t>
            </a:r>
            <a:r>
              <a:rPr lang="ko-KR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히스토그램</a:t>
            </a: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4. 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방향성 시스템</a:t>
            </a: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Directional System)</a:t>
            </a: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5. 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거래량 균형 지표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(On-Balance </a:t>
            </a:r>
            <a:r>
              <a:rPr lang="en-US" altLang="ko-KR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Volume,OBV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)</a:t>
            </a: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6. 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누적분산 지표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(Accumulation/</a:t>
            </a:r>
            <a:r>
              <a:rPr lang="en-US" altLang="ko-KR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Distribution,AD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)</a:t>
            </a:r>
            <a:endParaRPr lang="ko-KR" altLang="en-US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7F10CE-AD59-4A9C-B3CF-2B176A0549AC}"/>
              </a:ext>
            </a:extLst>
          </p:cNvPr>
          <p:cNvSpPr/>
          <p:nvPr/>
        </p:nvSpPr>
        <p:spPr>
          <a:xfrm>
            <a:off x="4274981" y="2725087"/>
            <a:ext cx="3684039" cy="396258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스토캐스틱</a:t>
            </a:r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(Stochastic)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변화율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(Rate of Change)</a:t>
            </a:r>
          </a:p>
          <a:p>
            <a:pPr marL="342900" indent="-342900">
              <a:buAutoNum type="arabicPeriod"/>
            </a:pP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평활화된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변화율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(Smoothed </a:t>
            </a:r>
            <a:r>
              <a:rPr lang="en-US" altLang="ko-KR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RoC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모멘텀</a:t>
            </a:r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</a:t>
            </a:r>
            <a:r>
              <a:rPr lang="en-US" altLang="ko-KR" sz="16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Momemtum</a:t>
            </a:r>
            <a:r>
              <a:rPr lang="en-US" altLang="ko-KR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상대강도지수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(Relative Strength index, RSI)</a:t>
            </a:r>
          </a:p>
          <a:p>
            <a:pPr marL="342900" indent="-342900">
              <a:buAutoNum type="arabicPeriod"/>
            </a:pP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엘더레이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(Elder-ray)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강도지수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Force Index)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윌리엄스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(Williams %R)</a:t>
            </a:r>
          </a:p>
          <a:p>
            <a:pPr marL="342900" indent="-342900">
              <a:buAutoNum type="arabicPeriod"/>
            </a:pP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상대가격변동폭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Commodity Channel Index)</a:t>
            </a:r>
            <a:endParaRPr lang="ko-KR" altLang="en-US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D92F5AC-B0EE-413F-8844-82ECDEB49BF0}"/>
              </a:ext>
            </a:extLst>
          </p:cNvPr>
          <p:cNvSpPr/>
          <p:nvPr/>
        </p:nvSpPr>
        <p:spPr>
          <a:xfrm>
            <a:off x="8072540" y="2725086"/>
            <a:ext cx="3851982" cy="396258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신고점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-</a:t>
            </a: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신저점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지수</a:t>
            </a: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(New High-New Low Index)</a:t>
            </a: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2. </a:t>
            </a: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풋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-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콜 비율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Put-Call Ratio)</a:t>
            </a: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3. 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상승하락 지수</a:t>
            </a: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Advance/Decline index, A/D)</a:t>
            </a: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4. </a:t>
            </a:r>
            <a:r>
              <a:rPr lang="ko-KR" altLang="en-US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트레이더</a:t>
            </a:r>
            <a:r>
              <a:rPr lang="ko-KR" alt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지수</a:t>
            </a:r>
            <a:endParaRPr lang="en-US" altLang="ko-KR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LAND 초이스 Bold" panose="02020603020101020101" pitchFamily="18" charset="-127"/>
              <a:ea typeface="ELAND 초이스 Bold" panose="02020603020101020101" pitchFamily="18" charset="-127"/>
            </a:endParaRPr>
          </a:p>
          <a:p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(the </a:t>
            </a:r>
            <a:r>
              <a:rPr lang="en-US" altLang="ko-KR" sz="16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Traders’s</a:t>
            </a:r>
            <a:r>
              <a:rPr lang="en-US" altLang="ko-K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Index, TRIN)</a:t>
            </a:r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33D94E9C-9FA2-4073-B2FC-26D01BB889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724" y="0"/>
            <a:ext cx="9769851" cy="1129553"/>
          </a:xfrm>
        </p:spPr>
        <p:txBody>
          <a:bodyPr>
            <a:noAutofit/>
          </a:bodyPr>
          <a:lstStyle/>
          <a:p>
            <a:pPr algn="l"/>
            <a:r>
              <a:rPr lang="ko-KR" altLang="en-US" sz="2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📈📉📊 </a:t>
            </a:r>
            <a:r>
              <a:rPr lang="ko-KR" altLang="en-US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시장지표</a:t>
            </a:r>
            <a:r>
              <a:rPr lang="en-US" altLang="ko-KR" sz="36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(market indicator)?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7F9ABC-60F8-4854-A76D-BF26904223C3}"/>
              </a:ext>
            </a:extLst>
          </p:cNvPr>
          <p:cNvSpPr txBox="1"/>
          <p:nvPr/>
        </p:nvSpPr>
        <p:spPr>
          <a:xfrm>
            <a:off x="477422" y="2833009"/>
            <a:ext cx="3511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시장의 흐름을 나타내는 지표</a:t>
            </a:r>
            <a:endParaRPr lang="en-US" altLang="ko-KR" sz="1600" b="1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발생시점 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: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동행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or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후행</a:t>
            </a:r>
            <a:endParaRPr lang="en-US" altLang="ko-KR" sz="1600" b="1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en-US" altLang="ko-KR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ko-KR" altLang="en-US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시장이 움직일 때는 잘 맞지만</a:t>
            </a:r>
            <a:r>
              <a:rPr lang="en-US" altLang="ko-KR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</a:t>
            </a:r>
            <a:r>
              <a:rPr lang="ko-KR" altLang="en-US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endParaRPr lang="en-US" altLang="ko-KR" sz="12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ko-KR" altLang="en-US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시장이 횡보할 때 잘못된 신호를 보낼 수 있음</a:t>
            </a:r>
            <a:r>
              <a:rPr lang="en-US" altLang="ko-KR" sz="12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,,)</a:t>
            </a:r>
            <a:endParaRPr lang="ko-KR" altLang="en-US" sz="12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23B7DA-50D6-498D-B10A-91800ECF3B87}"/>
              </a:ext>
            </a:extLst>
          </p:cNvPr>
          <p:cNvSpPr txBox="1"/>
          <p:nvPr/>
        </p:nvSpPr>
        <p:spPr>
          <a:xfrm>
            <a:off x="4283670" y="2808655"/>
            <a:ext cx="37112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과거 일정 기간의 가격 범위 안에서 현재 가격의 상대적인 위치를 나타내는 지표</a:t>
            </a:r>
            <a:endParaRPr lang="en-US" altLang="ko-KR" sz="1600" b="1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발생시점  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: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선행 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or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동행</a:t>
            </a:r>
            <a:endParaRPr lang="en-US" altLang="ko-KR" sz="1600" b="1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en-US" altLang="ko-KR" sz="11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ko-KR" altLang="en-US" sz="11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횡보장에서 전환점을 포착하는 데 적합하지만 가격보다 앞서 변하는 경향이 있음</a:t>
            </a:r>
            <a:r>
              <a:rPr lang="en-US" altLang="ko-KR" sz="11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..)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72D3A4-6310-4872-BA2C-9077725F8441}"/>
              </a:ext>
            </a:extLst>
          </p:cNvPr>
          <p:cNvSpPr txBox="1"/>
          <p:nvPr/>
        </p:nvSpPr>
        <p:spPr>
          <a:xfrm>
            <a:off x="8107066" y="2824044"/>
            <a:ext cx="371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강세장과 약세장에 따른 강도를 예측</a:t>
            </a:r>
            <a:endParaRPr lang="en-US" altLang="ko-KR" sz="1600" b="1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발생시점 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: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선행 </a:t>
            </a:r>
            <a:r>
              <a:rPr lang="en-US" altLang="ko-KR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or </a:t>
            </a:r>
            <a:r>
              <a:rPr lang="ko-KR" altLang="en-US" sz="1600" b="1" dirty="0">
                <a:highlight>
                  <a:srgbClr val="00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동행</a:t>
            </a:r>
            <a:endParaRPr lang="en-US" altLang="ko-KR" sz="1100" dirty="0">
              <a:highlight>
                <a:srgbClr val="00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133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970A45-30FD-4A8B-B534-142E9A278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60" y="355797"/>
            <a:ext cx="7588396" cy="4826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A14ECA-359E-4454-8157-D45692C497DE}"/>
              </a:ext>
            </a:extLst>
          </p:cNvPr>
          <p:cNvSpPr txBox="1"/>
          <p:nvPr/>
        </p:nvSpPr>
        <p:spPr>
          <a:xfrm>
            <a:off x="93951" y="5301874"/>
            <a:ext cx="120980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스토캐스틱은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시장이 박스권에서 움직일 때는 잘 작동하지만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시장이 추세에 들어갈 때는 그렇지 않다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시장이 상승 추세에 들어가면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스토캐스틱은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일찍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과매수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상태로 판단해서 매도 신호를 보내지만 시장은 계속 상승할 수 있다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반대로 시장이 하락 추세에 들어가면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스토캐스틱은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일찍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과매도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상태로 판단해서 매수 신호를 보내지만 시장은 계속 하락할 수 있다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 err="1"/>
              <a:t>스토캐스틱은</a:t>
            </a:r>
            <a:r>
              <a:rPr lang="ko-KR" altLang="en-US" dirty="0"/>
              <a:t> 장기 추세 추종형 지표와 결합해서 사용해야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150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6C565FF-8183-497F-BD6D-FA354F682C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400" y="-1440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스토캐스틱을</a:t>
            </a:r>
            <a:r>
              <a:rPr lang="en-US" altLang="ko-KR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3200" dirty="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활용한 매매전략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D06C66-41D8-449B-8C78-23E3BC5EB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786896"/>
            <a:ext cx="5470581" cy="3117427"/>
          </a:xfrm>
          <a:prstGeom prst="rect">
            <a:avLst/>
          </a:prstGeom>
          <a:ln>
            <a:solidFill>
              <a:srgbClr val="92D05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5B1D2B-3DB6-4984-9C24-71D69089F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904323"/>
            <a:ext cx="5470582" cy="2913146"/>
          </a:xfrm>
          <a:prstGeom prst="rect">
            <a:avLst/>
          </a:prstGeom>
          <a:ln>
            <a:solidFill>
              <a:srgbClr val="92D05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61C231B-7B16-470D-A21A-383CF9965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6891" y="786896"/>
            <a:ext cx="6183113" cy="5635935"/>
          </a:xfrm>
          <a:prstGeom prst="rect">
            <a:avLst/>
          </a:prstGeom>
          <a:ln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1688564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37CF0D1-EB86-495B-BD98-4D9B0DE41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6467"/>
            <a:ext cx="9144000" cy="1474695"/>
          </a:xfrm>
          <a:ln w="57150">
            <a:solidFill>
              <a:srgbClr val="FFC000"/>
            </a:solidFill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6.6 </a:t>
            </a:r>
            <a:r>
              <a:rPr lang="ko-KR" altLang="en-US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삼중창 매매 전략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C980473-39E3-4A16-9B74-8C440CFF9B1C}"/>
              </a:ext>
            </a:extLst>
          </p:cNvPr>
          <p:cNvSpPr/>
          <p:nvPr/>
        </p:nvSpPr>
        <p:spPr>
          <a:xfrm>
            <a:off x="0" y="1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D54CFAA-069A-4592-886C-F3C219F49D3C}"/>
              </a:ext>
            </a:extLst>
          </p:cNvPr>
          <p:cNvSpPr/>
          <p:nvPr/>
        </p:nvSpPr>
        <p:spPr>
          <a:xfrm>
            <a:off x="0" y="6492515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4F5C1B-4C16-49D0-A52D-FA4DFC5B482D}"/>
              </a:ext>
            </a:extLst>
          </p:cNvPr>
          <p:cNvSpPr txBox="1"/>
          <p:nvPr/>
        </p:nvSpPr>
        <p:spPr>
          <a:xfrm>
            <a:off x="3392631" y="3906839"/>
            <a:ext cx="60994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First Screen : Market Tide</a:t>
            </a:r>
          </a:p>
          <a:p>
            <a:pPr marL="342900" indent="-342900">
              <a:buAutoNum type="arabicPeriod"/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Second Screen : Market Wave</a:t>
            </a:r>
          </a:p>
          <a:p>
            <a:pPr marL="342900" indent="-342900">
              <a:buAutoNum type="arabicPeriod"/>
            </a:pPr>
            <a:r>
              <a:rPr lang="en-US" altLang="ko-KR" sz="2400" b="1" i="0" dirty="0">
                <a:solidFill>
                  <a:srgbClr val="000000"/>
                </a:solidFill>
                <a:effectLst/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Third Screen : Intraday Breakout</a:t>
            </a:r>
            <a:endParaRPr lang="ko-KR" altLang="en-US" sz="2400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4445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37CF0D1-EB86-495B-BD98-4D9B0DE41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6467"/>
            <a:ext cx="9144000" cy="1474695"/>
          </a:xfrm>
          <a:ln w="57150">
            <a:solidFill>
              <a:srgbClr val="FFC000"/>
            </a:solidFill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6.7 </a:t>
            </a:r>
            <a:r>
              <a:rPr lang="ko-KR" altLang="en-US" sz="5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듀얼 모멘텀 투자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C980473-39E3-4A16-9B74-8C440CFF9B1C}"/>
              </a:ext>
            </a:extLst>
          </p:cNvPr>
          <p:cNvSpPr/>
          <p:nvPr/>
        </p:nvSpPr>
        <p:spPr>
          <a:xfrm>
            <a:off x="0" y="1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D54CFAA-069A-4592-886C-F3C219F49D3C}"/>
              </a:ext>
            </a:extLst>
          </p:cNvPr>
          <p:cNvSpPr/>
          <p:nvPr/>
        </p:nvSpPr>
        <p:spPr>
          <a:xfrm>
            <a:off x="0" y="6492515"/>
            <a:ext cx="12192000" cy="3496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6D44FA-AD59-48FF-9908-C9F497B09659}"/>
              </a:ext>
            </a:extLst>
          </p:cNvPr>
          <p:cNvSpPr txBox="1"/>
          <p:nvPr/>
        </p:nvSpPr>
        <p:spPr>
          <a:xfrm>
            <a:off x="557647" y="3429000"/>
            <a:ext cx="113503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모멘텀</a:t>
            </a:r>
            <a:r>
              <a:rPr lang="en-US" altLang="ko-KR" sz="2400" b="1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(Momentum)</a:t>
            </a:r>
          </a:p>
          <a:p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: ‘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물체를 움직이는 힘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’</a:t>
            </a:r>
          </a:p>
          <a:p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 </a:t>
            </a:r>
            <a:endParaRPr lang="en-US" altLang="ko-KR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  <a:p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원래 물리학 용어로 동력을 말하며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추진력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여세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타성 등 물체가 한 방향으로 지속적으로 변화하려는 경향을 의미</a:t>
            </a:r>
            <a:endParaRPr lang="en-US" altLang="ko-KR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  <a:p>
            <a:endParaRPr lang="en-US" altLang="ko-KR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  <a:p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 주식시장에서의 모멘텀은 주가 추세의 속도가 증가하고 있거나 혹은 감소하고 있는지 등 주로 주식시장의 변화를 설명할 때 자주 사용하는 용어입니다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 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주가가 상승하거나 하락하고 있을 때 얼마나 가속하게 될지를 예측하는 지표인 모멘텀은 주식의 변화에 있어 곡선 한 점 기울기를 계산한 후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그 변화를 선으로 그려 주가의 상승 및 하락의 세기를 미리 예측하는 기술적 분석 기법 중 하나라고 할 수 있습니다</a:t>
            </a:r>
            <a:r>
              <a:rPr lang="en-US" altLang="ko-KR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</a:t>
            </a:r>
            <a:endParaRPr lang="ko-KR" altLang="en-US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5415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01B2C1-2E5D-4FA2-9338-52213CF62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74" y="-177281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모멘텀</a:t>
            </a:r>
            <a:r>
              <a:rPr lang="en-US" altLang="ko-KR" sz="3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(</a:t>
            </a:r>
            <a:r>
              <a:rPr lang="en-US" altLang="ko-KR" sz="3600" dirty="0" err="1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Momemtum</a:t>
            </a:r>
            <a:r>
              <a:rPr lang="en-US" altLang="ko-KR" sz="3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) in</a:t>
            </a:r>
            <a:r>
              <a:rPr lang="ko-KR" altLang="en-US" sz="3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 </a:t>
            </a:r>
            <a:r>
              <a:rPr lang="en-US" altLang="ko-KR" sz="3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AND 초이스 Bold" panose="02020603020101020101" pitchFamily="18" charset="-127"/>
                <a:ea typeface="ELAND 초이스 Bold" panose="02020603020101020101" pitchFamily="18" charset="-127"/>
              </a:rPr>
              <a:t>stock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C497E7-67B6-41F4-9364-0B1B3666E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209" y="1378022"/>
            <a:ext cx="11755582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 특정 종목의 주가가 지속적으로 상승하고 있더라도 모멘텀의 기울기가 둔화될 경우 향후 주가가 내려갈 수 있는 가성성이 높다고 예측할 수 있으며</a:t>
            </a:r>
            <a:r>
              <a:rPr lang="en-US" altLang="ko-KR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반대로 하락 중이더라도 모멘텀의 기울기가 상승한다면 주가 상승의 가능성을 기대할 수 있습니다</a:t>
            </a:r>
            <a:r>
              <a:rPr lang="en-US" altLang="ko-KR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 </a:t>
            </a:r>
            <a:r>
              <a:rPr lang="ko-KR" altLang="en-US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모멘텀에 영향을 주는 요소로는 해당 기업의 실적 발표나 배당</a:t>
            </a:r>
            <a:r>
              <a:rPr lang="en-US" altLang="ko-KR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인수합병 및 구조조정</a:t>
            </a:r>
            <a:r>
              <a:rPr lang="en-US" altLang="ko-KR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자본의 변화</a:t>
            </a:r>
            <a:r>
              <a:rPr lang="en-US" altLang="ko-KR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신제품 출시나 해외시장 개척</a:t>
            </a:r>
            <a:r>
              <a:rPr lang="en-US" altLang="ko-KR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, </a:t>
            </a:r>
            <a:r>
              <a:rPr lang="ko-KR" altLang="en-US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규제 변화 등이 있죠</a:t>
            </a:r>
            <a:r>
              <a:rPr lang="en-US" altLang="ko-KR" sz="2400" b="1" u="sng" dirty="0">
                <a:solidFill>
                  <a:srgbClr val="FF000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</a:t>
            </a:r>
          </a:p>
          <a:p>
            <a:endParaRPr lang="en-US" altLang="ko-KR" sz="2400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 </a:t>
            </a:r>
            <a:r>
              <a:rPr lang="ko-KR" altLang="en-US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모멘텀이란 </a:t>
            </a:r>
            <a:r>
              <a:rPr lang="ko-KR" altLang="en-US" sz="2400" b="1" dirty="0">
                <a:solidFill>
                  <a:srgbClr val="0070C0"/>
                </a:solidFill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하나의 추진력</a:t>
            </a:r>
            <a:r>
              <a:rPr lang="ko-KR" altLang="en-US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이라고도 볼 수 있습니다</a:t>
            </a:r>
            <a:r>
              <a:rPr lang="en-US" altLang="ko-KR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 </a:t>
            </a:r>
            <a:r>
              <a:rPr lang="ko-KR" altLang="en-US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실적을 가진 추세라면 실적 모멘텀이라고 부르고 이익일 경우 이익 모멘텀이라고 표현합니다</a:t>
            </a:r>
            <a:r>
              <a:rPr lang="en-US" altLang="ko-KR" sz="2400" dirty="0"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2400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2400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7210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7EE9E-D3C8-43ED-92FE-A29C89927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19" y="0"/>
            <a:ext cx="10515600" cy="1325563"/>
          </a:xfrm>
        </p:spPr>
        <p:txBody>
          <a:bodyPr/>
          <a:lstStyle/>
          <a:p>
            <a:r>
              <a:rPr lang="ko-KR" altLang="en-US" b="1" dirty="0">
                <a:solidFill>
                  <a:srgbClr val="000000"/>
                </a:solidFill>
                <a:effectLst/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모멘텀을 활용한 모멘텀 전략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ELAND 초이스 Medium" panose="02020603020101020101" pitchFamily="18" charset="-127"/>
                <a:ea typeface="ELAND 초이스 Medium" panose="02020603020101020101" pitchFamily="18" charset="-127"/>
              </a:rPr>
              <a:t>?</a:t>
            </a:r>
            <a:endParaRPr lang="ko-KR" altLang="en-US" b="1" dirty="0">
              <a:latin typeface="ELAND 초이스 Medium" panose="02020603020101020101" pitchFamily="18" charset="-127"/>
              <a:ea typeface="ELAND 초이스 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410192-B521-441B-B47D-5C6F37AEC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550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511C-F413-4668-8B66-62B07CA3D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9838765" cy="887506"/>
          </a:xfrm>
          <a:ln w="57150">
            <a:noFill/>
          </a:ln>
        </p:spPr>
        <p:txBody>
          <a:bodyPr anchor="ctr">
            <a:normAutofit fontScale="90000"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4. </a:t>
            </a:r>
            <a:r>
              <a:rPr lang="ko-KR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방향성 시스템</a:t>
            </a:r>
            <a:r>
              <a:rPr lang="en-US" altLang="ko-KR" sz="3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(the Directional System)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/>
          <p:nvPr/>
        </p:nvCxnSpPr>
        <p:spPr>
          <a:xfrm>
            <a:off x="210670" y="1066800"/>
            <a:ext cx="997323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463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511C-F413-4668-8B66-62B07CA3D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11143130" cy="887506"/>
          </a:xfrm>
          <a:ln w="57150">
            <a:noFill/>
          </a:ln>
        </p:spPr>
        <p:txBody>
          <a:bodyPr anchor="ctr">
            <a:normAutofit fontScale="90000"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5. </a:t>
            </a:r>
            <a:r>
              <a:rPr lang="ko-KR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거래량 균형 지표</a:t>
            </a:r>
            <a:r>
              <a:rPr lang="en-US" altLang="ko-KR" sz="3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(On-Balance </a:t>
            </a:r>
            <a:r>
              <a:rPr lang="en-US" altLang="ko-KR" sz="31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Volume,OBV</a:t>
            </a:r>
            <a:r>
              <a:rPr lang="en-US" altLang="ko-KR" sz="3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>
            <a:cxnSpLocks/>
          </p:cNvCxnSpPr>
          <p:nvPr/>
        </p:nvCxnSpPr>
        <p:spPr>
          <a:xfrm>
            <a:off x="210670" y="1066800"/>
            <a:ext cx="10457330" cy="62753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708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511C-F413-4668-8B66-62B07CA3D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11143130" cy="887506"/>
          </a:xfrm>
          <a:ln w="57150">
            <a:noFill/>
          </a:ln>
        </p:spPr>
        <p:txBody>
          <a:bodyPr anchor="ctr">
            <a:normAutofit fontScale="90000"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6. </a:t>
            </a:r>
            <a:r>
              <a:rPr lang="ko-KR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누적분산 지표</a:t>
            </a:r>
            <a:r>
              <a:rPr lang="en-US" altLang="ko-KR" sz="3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(Accumulation/Distribution, AD)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>
            <a:cxnSpLocks/>
          </p:cNvCxnSpPr>
          <p:nvPr/>
        </p:nvCxnSpPr>
        <p:spPr>
          <a:xfrm>
            <a:off x="210670" y="1066800"/>
            <a:ext cx="10860742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66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511C-F413-4668-8B66-62B07CA3D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70" y="1755862"/>
            <a:ext cx="10986247" cy="438516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sz="1800" b="1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 </a:t>
            </a:r>
            <a:r>
              <a:rPr lang="ko-KR" altLang="en-US" sz="1800" b="1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 평균은 정해진 기간에서의 </a:t>
            </a:r>
            <a:r>
              <a:rPr lang="ko-KR" altLang="en-US" sz="18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증권의 평균적인 가격</a:t>
            </a:r>
            <a:endParaRPr lang="en-US" altLang="ko-KR" sz="1800" b="1" i="0" dirty="0">
              <a:solidFill>
                <a:srgbClr val="292929"/>
              </a:solidFill>
              <a:effectLst/>
              <a:highlight>
                <a:srgbClr val="FFFF00"/>
              </a:highlight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>
              <a:lnSpc>
                <a:spcPct val="120000"/>
              </a:lnSpc>
              <a:buFontTx/>
              <a:buChar char="-"/>
            </a:pP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증권의 평균 가격을 표시함으로써</a:t>
            </a:r>
            <a:r>
              <a:rPr lang="en-US" altLang="ko-KR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가격 변동은 </a:t>
            </a:r>
            <a:r>
              <a:rPr lang="ko-KR" altLang="en-US" sz="1800" b="0" i="0" dirty="0" err="1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부드러워짐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en-US" altLang="ko-KR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 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한번 일일 간의 동요가 제거되면</a:t>
            </a:r>
            <a:r>
              <a:rPr lang="en-US" altLang="ko-KR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0" i="0" dirty="0" err="1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트레이더들은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실제의 추세를 더 잘 확인할 수 있고 그들의 입맛에 맞을 확률이 높아짐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일반적으로 주가는 들쑥날쑥한 </a:t>
            </a:r>
            <a:r>
              <a:rPr lang="ko-KR" altLang="en-US" sz="1800" b="1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변동성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을 가지는데 이 때문에 추세를 파악하는 것은 다소 힘들 수 있다</a:t>
            </a:r>
            <a:r>
              <a:rPr lang="en-US" altLang="ko-KR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따라서 </a:t>
            </a:r>
            <a:r>
              <a:rPr lang="ko-KR" altLang="en-US" sz="1800" b="1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불규칙하게 보이는 들쑥날쑥한 부분을 제거</a:t>
            </a:r>
            <a:r>
              <a:rPr lang="ko-KR" altLang="en-US" sz="18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한다면 추세를 보기에 쉬울 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것이며 이동평균은 </a:t>
            </a:r>
            <a:r>
              <a:rPr lang="ko-KR" altLang="en-US" sz="1800" b="1" i="0" dirty="0" err="1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며칠간의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주가를 평균내기 때문에 이러한 들쑥날쑥한 부분</a:t>
            </a:r>
            <a:r>
              <a:rPr lang="en-US" altLang="ko-KR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즉 잡음</a:t>
            </a:r>
            <a:r>
              <a:rPr lang="en-US" altLang="ko-KR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(noise)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을 제거하고 추세를 파악할 수 있게 도와준다</a:t>
            </a:r>
            <a:r>
              <a:rPr lang="en-US" altLang="ko-KR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en-US" altLang="ko-KR" sz="1800" b="0" i="0" dirty="0">
              <a:solidFill>
                <a:srgbClr val="292929"/>
              </a:solidFill>
              <a:effectLst/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>
              <a:lnSpc>
                <a:spcPct val="120000"/>
              </a:lnSpc>
              <a:buFontTx/>
              <a:buChar char="-"/>
            </a:pP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 평균은 계산되는 방법에 따라 다른 많은 종류가 있습니다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하지만 평균이 어떻게 해석되는지는 같고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오직 가격 데이터에 가중치를 얼마나 </a:t>
            </a:r>
            <a:r>
              <a:rPr lang="ko-KR" altLang="en-US" sz="1800" b="1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두냐에</a:t>
            </a:r>
            <a:r>
              <a:rPr lang="ko-KR" altLang="en-US" sz="1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따라 계산이 달라짐</a:t>
            </a:r>
            <a:r>
              <a:rPr lang="en-US" altLang="ko-KR" sz="1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각 가격에 동일한 가중치를 주는 것부터 최근 데이터에 가중치를 더 주는 것 까지 다양하고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b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ko-KR" altLang="en-US" sz="1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 평균의 일반적인 세 종류는 </a:t>
            </a:r>
            <a:r>
              <a:rPr lang="ko-KR" altLang="en-US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단순</a:t>
            </a:r>
            <a:r>
              <a:rPr lang="en-US" altLang="ko-KR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(simple), </a:t>
            </a:r>
            <a:r>
              <a:rPr lang="ko-KR" altLang="en-US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선형</a:t>
            </a:r>
            <a:r>
              <a:rPr lang="en-US" altLang="ko-KR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지수</a:t>
            </a:r>
            <a:r>
              <a:rPr lang="en-US" altLang="ko-KR" sz="1800" b="1" dirty="0">
                <a:solidFill>
                  <a:srgbClr val="FF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(exponential)</a:t>
            </a:r>
            <a:endParaRPr lang="ko-KR" altLang="en-US" sz="1800" dirty="0">
              <a:solidFill>
                <a:srgbClr val="FF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F43A9E3-E74A-4731-B7DC-F10F7052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0" y="179294"/>
            <a:ext cx="9838765" cy="887506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[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추세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]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1. </a:t>
            </a:r>
            <a:r>
              <a:rPr lang="ko-KR" altLang="en-US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이동평균</a:t>
            </a:r>
            <a:r>
              <a:rPr lang="en-US" altLang="ko-KR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(Moving Averages)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95C2381-CE0E-4B87-B2BB-B0B15662FAE3}"/>
              </a:ext>
            </a:extLst>
          </p:cNvPr>
          <p:cNvCxnSpPr/>
          <p:nvPr/>
        </p:nvCxnSpPr>
        <p:spPr>
          <a:xfrm>
            <a:off x="210670" y="1066800"/>
            <a:ext cx="9973236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647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FD1CE-AF1B-41FD-9F04-E68CC351C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25" y="138223"/>
            <a:ext cx="9900443" cy="898341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① 단순 이동 평균</a:t>
            </a:r>
            <a:r>
              <a:rPr lang="en-US" altLang="ko-KR" sz="27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(simple moving averages, SMA)</a:t>
            </a:r>
            <a:endParaRPr lang="ko-KR" altLang="en-US" sz="27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A56890-0A92-4520-9427-F322E67444DC}"/>
              </a:ext>
            </a:extLst>
          </p:cNvPr>
          <p:cNvSpPr txBox="1"/>
          <p:nvPr/>
        </p:nvSpPr>
        <p:spPr>
          <a:xfrm>
            <a:off x="271130" y="1222976"/>
            <a:ext cx="104518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i="0" dirty="0">
                <a:solidFill>
                  <a:srgbClr val="292929"/>
                </a:solidFill>
                <a:effectLst/>
                <a:latin typeface="charter"/>
              </a:rPr>
              <a:t>가격의 이동 평균을 계산할 때 가장 널리 쓰이는 시장 지표</a:t>
            </a:r>
            <a:endParaRPr lang="en-US" altLang="ko-KR" b="1" dirty="0">
              <a:solidFill>
                <a:srgbClr val="292929"/>
              </a:solidFill>
              <a:latin typeface="charter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단순이동평균은 </a:t>
            </a:r>
            <a:r>
              <a:rPr lang="ko-KR" altLang="en-US" b="1" i="0" dirty="0">
                <a:solidFill>
                  <a:srgbClr val="FF0000"/>
                </a:solidFill>
                <a:effectLst/>
                <a:latin typeface="inherit"/>
              </a:rPr>
              <a:t>특정한 기간 동안의 주식 종가를 단순 평균하여 계산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따라서 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그 기간 동안의 가격을 대표하는 값이며 이동평균 안에는 그동안의 가격 움직임을 포함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하고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이동평균은 투자자에 따라서 다양한 기간을 사용하는데 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대체로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5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일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, 20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일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, 60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일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, 120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일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inherit"/>
              </a:rPr>
              <a:t>, 240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inherit"/>
              </a:rPr>
              <a:t>일 등의 이동평균이 사용된다​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. 5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주일을 의미하며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일요일을 제외한 주식개장일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) 20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, 60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(1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분기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), 120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일은 반 년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, 240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일은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se-nanumsquare"/>
              </a:rPr>
              <a:t>년을 의미한다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4965F84-FF44-4AF3-9FBF-234E878737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r="9331"/>
          <a:stretch/>
        </p:blipFill>
        <p:spPr bwMode="auto">
          <a:xfrm>
            <a:off x="630034" y="3075836"/>
            <a:ext cx="6411191" cy="16097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CAD3E51-D43C-416E-B63C-B77B0A0625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8" r="6340"/>
          <a:stretch/>
        </p:blipFill>
        <p:spPr>
          <a:xfrm>
            <a:off x="8158801" y="2908854"/>
            <a:ext cx="3572536" cy="354505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4BA2E9-1FB5-47DC-A66F-7691E85097B0}"/>
              </a:ext>
            </a:extLst>
          </p:cNvPr>
          <p:cNvSpPr txBox="1"/>
          <p:nvPr/>
        </p:nvSpPr>
        <p:spPr>
          <a:xfrm>
            <a:off x="271130" y="4808028"/>
            <a:ext cx="99004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단순이동평균을 계산 후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 모두 선으로 연결하면 이동평균선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 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가장 오래된 가격이 제외되고 새로운 가격이 추가되면서 값이 달라진다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If </a:t>
            </a: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오래돼서 제외되는 가격이 매우 높은 가격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b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</a:t>
            </a: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이동평균 하락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!  </a:t>
            </a:r>
            <a:b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But </a:t>
            </a: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단지 오래된 가격의 변동으로 인한 것일 뿐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b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  </a:t>
            </a: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최근 가격 하락을 의미하지 않음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이렇게 최근 가격과  과거 가격의 변동을 동일하게 반영 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</a:t>
            </a:r>
            <a:r>
              <a:rPr lang="ko-KR" altLang="en-US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최근 가격의 변동이 왜곡될 수 있다</a:t>
            </a:r>
            <a:r>
              <a:rPr lang="en-US" altLang="ko-KR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ko-KR" altLang="en-US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6000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14D2A8-0721-41A0-B652-9D0E8A054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67" y="1456819"/>
            <a:ext cx="12018818" cy="1603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이 이동 평균 지표는 세 종류 중 가장 덜 보편적이지만 동등 가중치의 문제를 해결하기 위해 사용됩니다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선형 가중 이동 평균은 특정 기간의 종가를 모두 더해서 그 데이터 지점의 위치를 곱하고 기간의 합으로 나눕니다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예를 들어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5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 간의 선형 가중 평균에서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오늘의 종가에 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5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를 곱하고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어제에는 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4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를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그리고 기간이 끝나는 첫 째 날까지 반복합니다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그 다음 이 수들을 모두 더해서 곱해준 수들의 합으로 나누죠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ko-KR" altLang="en-US" sz="20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6ABC153-737E-4817-AE20-965FD0A8D8CB}"/>
              </a:ext>
            </a:extLst>
          </p:cNvPr>
          <p:cNvSpPr txBox="1">
            <a:spLocks/>
          </p:cNvSpPr>
          <p:nvPr/>
        </p:nvSpPr>
        <p:spPr>
          <a:xfrm>
            <a:off x="87715" y="155863"/>
            <a:ext cx="12994440" cy="13009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② 선형 가중 평균 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= 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선형</a:t>
            </a:r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가중 이동 평균</a:t>
            </a:r>
          </a:p>
          <a:p>
            <a:r>
              <a:rPr lang="en-US" altLang="ko-KR" sz="2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(Linear Weighted Average, Linearly Weighted Moving Averages = LWMA)</a:t>
            </a:r>
            <a:endParaRPr lang="ko-KR" altLang="en-US" sz="36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6DA3597-0331-456B-B45F-51D5D5E3E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7" y="2757775"/>
            <a:ext cx="5556495" cy="4053035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8C83DAA-739A-4FB4-9C3C-8C8E98FFB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5767475" y="2757775"/>
            <a:ext cx="6211296" cy="534426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A6377B4-ECB6-421D-A3A7-CC593864B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7475" y="3318108"/>
            <a:ext cx="3324225" cy="18002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1D1038-CBDB-4C3B-9847-F61E09239ABA}"/>
              </a:ext>
            </a:extLst>
          </p:cNvPr>
          <p:cNvSpPr txBox="1"/>
          <p:nvPr/>
        </p:nvSpPr>
        <p:spPr>
          <a:xfrm>
            <a:off x="5641962" y="5206586"/>
            <a:ext cx="662420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ko-KR" altLang="en-US" sz="1400" b="1" i="0" dirty="0">
                <a:solidFill>
                  <a:srgbClr val="000000"/>
                </a:solidFill>
                <a:effectLst/>
                <a:latin typeface="inherit"/>
              </a:rPr>
              <a:t>가중이동평균은 특정한 기간 동안의 주가를 최근의 가격에 더 높은 가중치를 두어 계산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한다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.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가장 최근의 일자에 가장 큰 가중치를 두기 때문에 </a:t>
            </a:r>
            <a:r>
              <a:rPr lang="ko-KR" altLang="en-US" sz="1400" b="1" i="0" dirty="0">
                <a:solidFill>
                  <a:srgbClr val="000000"/>
                </a:solidFill>
                <a:effectLst/>
                <a:latin typeface="inherit"/>
              </a:rPr>
              <a:t>단순이동평균에 비해 최근의 시장 분위기를 잘 반영한다는 장점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이 있다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4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l" fontAlgn="base"/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​</a:t>
            </a:r>
            <a:r>
              <a:rPr lang="ko-KR" altLang="en-US" sz="1400" b="1" i="0" dirty="0">
                <a:solidFill>
                  <a:srgbClr val="000000"/>
                </a:solidFill>
                <a:effectLst/>
                <a:latin typeface="inherit"/>
              </a:rPr>
              <a:t>단순이동평균과 마찬가지로 그 기간 동안의 가격을 대표하는 값이며 이동평균 안에는 그동안의 가격 움직임을 포함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하고 있다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.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가중이동평균은 투자자에 따라서 다양한 기간을 사용하는데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,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단순이동평균과 같이 대체로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5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일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, 20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일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, 60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일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, 120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일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, 240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-nanumsquare"/>
              </a:rPr>
              <a:t>일 등의 이동평균이 사용된다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400" b="0" i="0" dirty="0">
              <a:solidFill>
                <a:srgbClr val="000000"/>
              </a:solidFill>
              <a:effectLst/>
              <a:latin typeface="se-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33404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C2AE371-14E8-47FA-BCDB-903CDCC298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3" y="-1377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③ 지수 이동 평균</a:t>
            </a:r>
            <a:r>
              <a:rPr lang="en-US" altLang="ko-KR" sz="2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(Exponential Moving Average, EMA)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65D11D7-DA76-4456-BC7D-5B75E1BEA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83983"/>
            <a:ext cx="12192000" cy="185273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지수 이동 평균에 대해 알아야 할 가장 중요한 것은 </a:t>
            </a:r>
            <a:r>
              <a:rPr lang="ko-KR" altLang="en-US" sz="20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단순 이동 평균보다 새로운 정보에 더 민감하다는 것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입니다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 민감성은 많은 기술 </a:t>
            </a:r>
            <a:r>
              <a:rPr lang="ko-KR" altLang="en-US" sz="2000" b="0" i="0" dirty="0" err="1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트레이더들</a:t>
            </a:r>
            <a:r>
              <a:rPr lang="ko-KR" altLang="en-US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사이에서 이 이동 평균을 선택하는 주요한 이유 중 하나입니다</a:t>
            </a:r>
            <a:r>
              <a:rPr lang="en-US" altLang="ko-KR" sz="2000" b="0" i="0" dirty="0">
                <a:solidFill>
                  <a:srgbClr val="292929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000" dirty="0">
                <a:solidFill>
                  <a:srgbClr val="292929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>
                <a:solidFill>
                  <a:srgbClr val="292929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오래된 지수 이동 평균 데이터가 빠질 때</a:t>
            </a:r>
            <a:r>
              <a:rPr lang="en-US" altLang="ko-KR" sz="2000" dirty="0">
                <a:solidFill>
                  <a:srgbClr val="292929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2000" dirty="0">
                <a:solidFill>
                  <a:srgbClr val="292929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지수 이동 평균이 급락하지 않는다</a:t>
            </a:r>
            <a:r>
              <a:rPr lang="en-US" altLang="ko-KR" sz="2000" dirty="0">
                <a:solidFill>
                  <a:srgbClr val="292929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지수 이동평균선이 오르고 있으면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추세 상승하는 것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매수해야함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지수 이동평균선이 내리고 있으면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</a:t>
            </a:r>
            <a:r>
              <a:rPr lang="ko-KR" altLang="en-US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추세 하락하는 것 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-&gt;  </a:t>
            </a:r>
            <a:r>
              <a:rPr lang="ko-KR" altLang="en-US" sz="20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매도해야함</a:t>
            </a:r>
            <a:r>
              <a:rPr lang="en-US" altLang="ko-KR" sz="20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ko-KR" altLang="en-US" sz="20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BF828A5-56B8-44CA-A7D6-5709B9FB31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580"/>
          <a:stretch/>
        </p:blipFill>
        <p:spPr>
          <a:xfrm>
            <a:off x="111705" y="2825379"/>
            <a:ext cx="6476132" cy="240707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15E2019-E7C0-4075-8975-8A6CAD18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542" y="2771323"/>
            <a:ext cx="3895725" cy="24860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DF5AD72-E518-4AD8-9E18-C87D2B5B555B}"/>
              </a:ext>
            </a:extLst>
          </p:cNvPr>
          <p:cNvSpPr txBox="1"/>
          <p:nvPr/>
        </p:nvSpPr>
        <p:spPr>
          <a:xfrm>
            <a:off x="31173" y="5299804"/>
            <a:ext cx="778279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우선 계산식을 보다 쉽게 해석하기 위해 기간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N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을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로 가정하자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 N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라는 것은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이동평균을 구하는 것이다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그러면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K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는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2/3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가 되어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0.67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이고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, 1-K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는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0.33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 된다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위의 식에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K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값을 대입하면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,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오늘의 </a:t>
            </a:r>
            <a:r>
              <a:rPr lang="ko-KR" altLang="en-US" sz="900" b="0" i="0" dirty="0" err="1">
                <a:solidFill>
                  <a:srgbClr val="000000"/>
                </a:solidFill>
                <a:effectLst/>
                <a:latin typeface="se-nanumsquare"/>
              </a:rPr>
              <a:t>지수이동평균값은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 오늘의 종가에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0.67(=K)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을 곱한 값과 어제의 </a:t>
            </a:r>
            <a:r>
              <a:rPr lang="ko-KR" altLang="en-US" sz="900" b="0" i="0" dirty="0" err="1">
                <a:solidFill>
                  <a:srgbClr val="000000"/>
                </a:solidFill>
                <a:effectLst/>
                <a:latin typeface="se-nanumsquare"/>
              </a:rPr>
              <a:t>지수이동평균값에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0.33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을 곱한 값을 더해준 것이다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수식으로 표현하면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, (1)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오늘의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= 0.67 *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오늘의 종가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+ 0.33 * (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어제의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)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똑같은 방법으로 어제의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</a:t>
            </a:r>
            <a:r>
              <a:rPr lang="ko-KR" altLang="en-US" sz="900" b="0" i="0" dirty="0" err="1">
                <a:solidFill>
                  <a:srgbClr val="000000"/>
                </a:solidFill>
                <a:effectLst/>
                <a:latin typeface="se-nanumsquare"/>
              </a:rPr>
              <a:t>지수이동평균값은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 어제의 종가에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0.67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을 곱한 값과 그저께의 </a:t>
            </a:r>
            <a:r>
              <a:rPr lang="ko-KR" altLang="en-US" sz="900" b="0" i="0" dirty="0" err="1">
                <a:solidFill>
                  <a:srgbClr val="000000"/>
                </a:solidFill>
                <a:effectLst/>
                <a:latin typeface="se-nanumsquare"/>
              </a:rPr>
              <a:t>지수이동평균값에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0.33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을 곱한 후 더해준 것이다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수식으로 표현하면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, (2)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어제의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= 0.67 *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어제의 종가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+ 0.33 * (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그저께의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)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​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그리고 방금 구한 두 식을 합쳐보자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한마디로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(1)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의 식에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(2)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의 값을 대입해 합치는 것이다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오늘의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= 0.67 *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오늘의 종가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+ 0.33 * {(0.67 * 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어제의 종가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) + 0.33 * (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그저께의 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일 지수이동평균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)}</a:t>
            </a:r>
            <a:r>
              <a:rPr lang="ko-KR" altLang="en-US" sz="900" b="0" i="0" dirty="0">
                <a:solidFill>
                  <a:srgbClr val="000000"/>
                </a:solidFill>
                <a:effectLst/>
                <a:latin typeface="se-nanumsquare"/>
              </a:rPr>
              <a:t>이 된다</a:t>
            </a:r>
            <a:r>
              <a:rPr lang="en-US" altLang="ko-KR" sz="9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900" b="0" i="0" dirty="0">
              <a:solidFill>
                <a:srgbClr val="000000"/>
              </a:solidFill>
              <a:effectLst/>
              <a:latin typeface="se-nanum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D2E1C-4294-41C8-987F-3EC2E1A49BF7}"/>
              </a:ext>
            </a:extLst>
          </p:cNvPr>
          <p:cNvSpPr txBox="1"/>
          <p:nvPr/>
        </p:nvSpPr>
        <p:spPr>
          <a:xfrm>
            <a:off x="7008237" y="5803925"/>
            <a:ext cx="4891953" cy="101566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1200" b="0" i="0" dirty="0">
                <a:solidFill>
                  <a:schemeClr val="tx2"/>
                </a:solidFill>
                <a:effectLst/>
                <a:latin typeface="se-nanumsquare"/>
              </a:rPr>
              <a:t>단순이동평균과의 가장 큰 차이점을 잘 보여준다</a:t>
            </a:r>
            <a:r>
              <a:rPr lang="en-US" altLang="ko-KR" sz="1200" b="0" i="0" dirty="0">
                <a:solidFill>
                  <a:schemeClr val="tx2"/>
                </a:solidFill>
                <a:effectLst/>
                <a:latin typeface="se-nanumsquare"/>
              </a:rPr>
              <a:t>. 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오늘의 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2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일 지수이동평균을 구하는 과정에서</a:t>
            </a:r>
            <a:r>
              <a:rPr lang="ko-KR" altLang="en-US" sz="1200" dirty="0">
                <a:solidFill>
                  <a:schemeClr val="tx2"/>
                </a:solidFill>
                <a:latin typeface="se-nanumgothic"/>
              </a:rPr>
              <a:t> </a:t>
            </a:r>
            <a:r>
              <a:rPr lang="en-US" altLang="ko-KR" sz="1200" b="0" i="0" dirty="0">
                <a:solidFill>
                  <a:schemeClr val="tx2"/>
                </a:solidFill>
                <a:effectLst/>
                <a:latin typeface="se-nanumsquare"/>
              </a:rPr>
              <a:t>0.67 </a:t>
            </a:r>
            <a:r>
              <a:rPr lang="ko-KR" altLang="en-US" sz="1200" b="0" i="0" dirty="0">
                <a:solidFill>
                  <a:schemeClr val="tx2"/>
                </a:solidFill>
                <a:effectLst/>
                <a:latin typeface="se-nanumsquare"/>
              </a:rPr>
              <a:t>만큼 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최근의 데이터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(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오늘의 종가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)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에 더 높은 가중치</a:t>
            </a:r>
            <a:r>
              <a:rPr lang="ko-KR" altLang="en-US" sz="1200" b="0" i="0" dirty="0">
                <a:solidFill>
                  <a:schemeClr val="tx2"/>
                </a:solidFill>
                <a:effectLst/>
                <a:latin typeface="se-nanumsquare"/>
              </a:rPr>
              <a:t>를 주는 것을 볼 수 있다</a:t>
            </a:r>
            <a:r>
              <a:rPr lang="en-US" altLang="ko-KR" sz="1200" b="0" i="0" dirty="0">
                <a:solidFill>
                  <a:schemeClr val="tx2"/>
                </a:solidFill>
                <a:effectLst/>
                <a:latin typeface="se-nanumsquare"/>
              </a:rPr>
              <a:t>. </a:t>
            </a:r>
            <a:r>
              <a:rPr lang="ko-KR" altLang="en-US" sz="1200" b="0" i="0" dirty="0">
                <a:solidFill>
                  <a:schemeClr val="tx2"/>
                </a:solidFill>
                <a:effectLst/>
                <a:latin typeface="se-nanumsquare"/>
              </a:rPr>
              <a:t>또한 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2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일 지수이동평균임에도 불구하고 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3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일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(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위의 과정을 계속 반복하면 모든 날짜</a:t>
            </a:r>
            <a:r>
              <a:rPr lang="en-US" altLang="ko-KR" sz="1200" b="1" i="0" dirty="0">
                <a:solidFill>
                  <a:schemeClr val="tx2"/>
                </a:solidFill>
                <a:effectLst/>
                <a:latin typeface="inherit"/>
              </a:rPr>
              <a:t>)</a:t>
            </a:r>
            <a:r>
              <a:rPr lang="ko-KR" altLang="en-US" sz="1200" b="1" i="0" dirty="0">
                <a:solidFill>
                  <a:schemeClr val="tx2"/>
                </a:solidFill>
                <a:effectLst/>
                <a:latin typeface="inherit"/>
              </a:rPr>
              <a:t>간의 주가가 모두 계산 과정에 반영</a:t>
            </a:r>
            <a:r>
              <a:rPr lang="ko-KR" altLang="en-US" sz="1200" b="0" i="0" dirty="0">
                <a:solidFill>
                  <a:schemeClr val="tx2"/>
                </a:solidFill>
                <a:effectLst/>
                <a:latin typeface="se-nanumsquare"/>
              </a:rPr>
              <a:t>된다</a:t>
            </a:r>
            <a:r>
              <a:rPr lang="en-US" altLang="ko-KR" sz="1200" b="0" i="0" dirty="0">
                <a:solidFill>
                  <a:schemeClr val="tx2"/>
                </a:solidFill>
                <a:effectLst/>
                <a:latin typeface="se-nanumsquare"/>
              </a:rPr>
              <a:t>.</a:t>
            </a:r>
            <a:endParaRPr lang="ko-KR" altLang="en-US" sz="1200" b="0" i="0" dirty="0">
              <a:solidFill>
                <a:schemeClr val="tx2"/>
              </a:solidFill>
              <a:effectLst/>
              <a:latin typeface="se-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659818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B138C0-C1F8-4BE3-91F8-F016562E1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51503"/>
            <a:ext cx="12192000" cy="5806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첫 번째로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가장 단순한 방법이 </a:t>
            </a:r>
            <a:r>
              <a:rPr lang="ko-KR" altLang="en-US" sz="1800" b="1" i="0" dirty="0" err="1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골든크로스와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r>
              <a:rPr lang="ko-KR" altLang="en-US" sz="1800" b="1" i="0" dirty="0" err="1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데드크로스를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활용해 매매하는 것이다</a:t>
            </a:r>
            <a:r>
              <a:rPr lang="en-US" altLang="ko-KR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 </a:t>
            </a:r>
          </a:p>
          <a:p>
            <a:pPr marL="0" indent="0">
              <a:buNone/>
            </a:pPr>
            <a:r>
              <a:rPr lang="ko-KR" altLang="en-US" sz="1800" b="1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골든크로스란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단기 이동평균선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(ex.20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 장기이동평균선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(ex.60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을 돌파하는 것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을 말하며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데드크로스는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반대의 경우이다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</a:t>
            </a:r>
            <a:endParaRPr lang="en-US" altLang="ko-KR" sz="1800" b="0" i="0" dirty="0">
              <a:solidFill>
                <a:srgbClr val="000000"/>
              </a:solidFill>
              <a:effectLst/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투자자의 성향에 따라 다르지만 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일반적으로 단기이동평균선을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5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또는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20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일로 설정하고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장기이동평균선을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60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또는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120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일로 설정하여 서로 교차하는 지점을 매매시점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으로 삼는다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.(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덧붙여 현재 주가가 장기 이동평균선을 돌파하는 것도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골든크로스로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보고 매수시점으로 삼을 수 있다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위 예시는 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20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일선과 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60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일선의 </a:t>
            </a:r>
            <a:r>
              <a:rPr lang="ko-KR" altLang="en-US" sz="18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골든크로스를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활용하여 매수시점을 포착한 것으로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두 이동평균선의 교차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(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크로스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  <a:r>
              <a:rPr lang="ko-KR" altLang="en-US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가 일어난 빨간색 동그라미 지점이 매수 시점이 된다</a:t>
            </a:r>
            <a:r>
              <a:rPr lang="en-US" altLang="ko-KR" sz="18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3C680A-6675-46C0-B377-8D62BA265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802676"/>
            <a:ext cx="3411682" cy="340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777D1E2-6514-4D30-B040-17B24D43F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891" y="1805497"/>
            <a:ext cx="5836227" cy="3333945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E1D1AB00-5A42-4DAD-B652-18E34AFA6FFD}"/>
              </a:ext>
            </a:extLst>
          </p:cNvPr>
          <p:cNvSpPr txBox="1">
            <a:spLocks/>
          </p:cNvSpPr>
          <p:nvPr/>
        </p:nvSpPr>
        <p:spPr>
          <a:xfrm>
            <a:off x="93518" y="156857"/>
            <a:ext cx="10515600" cy="71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>
                <a:solidFill>
                  <a:srgbClr val="0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2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39BF1-956B-4A5F-8BB9-FFA34D9E3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197427"/>
            <a:ext cx="10515600" cy="713943"/>
          </a:xfrm>
        </p:spPr>
        <p:txBody>
          <a:bodyPr>
            <a:normAutofit/>
          </a:bodyPr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‼ </a:t>
            </a:r>
            <a:r>
              <a:rPr lang="ko-KR" altLang="en-US" sz="3200" b="0" i="0" dirty="0">
                <a:solidFill>
                  <a:srgbClr val="000000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이동 평균</a:t>
            </a:r>
            <a:r>
              <a:rPr lang="en-US" altLang="ko-KR" sz="3200" b="0" i="0" dirty="0">
                <a:solidFill>
                  <a:srgbClr val="000000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(MA)</a:t>
            </a:r>
            <a:r>
              <a:rPr lang="ko-KR" altLang="en-US" sz="3200" b="0" i="0" dirty="0">
                <a:solidFill>
                  <a:srgbClr val="000000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을 활용한 매매전략 </a:t>
            </a:r>
            <a:endParaRPr lang="ko-KR" altLang="en-US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B138C0-C1F8-4BE3-91F8-F016562E1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7" y="911370"/>
            <a:ext cx="6220047" cy="36599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두 번째로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이동평균선의 배열을 활용하는 것이다</a:t>
            </a:r>
            <a:r>
              <a:rPr lang="en-US" altLang="ko-KR" sz="1800" b="1" i="0" dirty="0">
                <a:solidFill>
                  <a:srgbClr val="FF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en-US" altLang="ko-KR" sz="1800" dirty="0">
              <a:solidFill>
                <a:srgbClr val="FF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solidFill>
                <a:srgbClr val="000000"/>
              </a:solidFill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8567094-63A4-4711-B686-3B7287D1E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64" y="1255260"/>
            <a:ext cx="3163818" cy="316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72AF3BC-367B-4646-A301-EE2A19800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64" y="4448303"/>
            <a:ext cx="4381268" cy="2409697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E86511-5346-4318-B1D4-95AED2A8EDF3}"/>
              </a:ext>
            </a:extLst>
          </p:cNvPr>
          <p:cNvSpPr txBox="1"/>
          <p:nvPr/>
        </p:nvSpPr>
        <p:spPr>
          <a:xfrm>
            <a:off x="4741509" y="4375878"/>
            <a:ext cx="72144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옆의  예시를 보면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,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빨간색으로 표시된 구간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이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5, 10, 20, 60, 120, 240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일선이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정배열인 구간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이다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(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어떤 이동평균선을 포함하느냐는 투자자에 따라 다르다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).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​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2018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년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12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월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정배열로 진입한 구간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(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빨간색으로 표시된 구간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)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에 매수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를 하여 큰 </a:t>
            </a:r>
            <a:r>
              <a:rPr lang="ko-KR" altLang="en-US" sz="1600" b="0" i="0" dirty="0" err="1">
                <a:solidFill>
                  <a:srgbClr val="000000"/>
                </a:solidFill>
                <a:effectLst/>
                <a:latin typeface="se-nanumsquare"/>
              </a:rPr>
              <a:t>음봉이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 나온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2019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년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2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월말 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60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일 이동평균선을 깨며 주가가 장기 이동평균선을 하향으로 돌파하는 파란색 동그라미에 매도하는 방식으로 매매전략으로 활용 가능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하다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​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이는 위에서 언급한 </a:t>
            </a:r>
            <a:r>
              <a:rPr lang="ko-KR" altLang="en-US" sz="1600" b="1" i="0" dirty="0" err="1">
                <a:solidFill>
                  <a:srgbClr val="000000"/>
                </a:solidFill>
                <a:effectLst/>
                <a:latin typeface="inherit"/>
              </a:rPr>
              <a:t>데드크로스와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 정배열을 조합한 예시로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, 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실제 투자에서는 이와 같이 여러 전략을 혼합하여 매매에 참고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하는 경우가 많다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32E25E-E3F7-4D65-AB5F-4A35220D7752}"/>
              </a:ext>
            </a:extLst>
          </p:cNvPr>
          <p:cNvSpPr txBox="1"/>
          <p:nvPr/>
        </p:nvSpPr>
        <p:spPr>
          <a:xfrm>
            <a:off x="3524059" y="1525674"/>
            <a:ext cx="82030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정배열을 활용해 투자를 하는 것은 특정 종목의 매수를 정배열인 구간에만 하는 것을 뜻한다</a:t>
            </a:r>
            <a:r>
              <a:rPr lang="en-US" altLang="ko-KR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dirty="0" err="1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정배열이란</a:t>
            </a:r>
            <a:r>
              <a:rPr lang="ko-KR" altLang="en-US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아래에서부터 장기</a:t>
            </a:r>
            <a:r>
              <a:rPr lang="en-US" altLang="ko-KR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중기</a:t>
            </a:r>
            <a:r>
              <a:rPr lang="en-US" altLang="ko-KR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단기 이동평균선이 위치하는 것으로 주가가 상승추세에 있음을 나타낸다</a:t>
            </a:r>
            <a:r>
              <a:rPr lang="en-US" altLang="ko-KR" sz="1800" dirty="0">
                <a:solidFill>
                  <a:srgbClr val="000000"/>
                </a:solidFill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투자자의 성향에 따라 다르지만 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일반적으로 단기이동평균선을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5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또는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20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일로 설정하고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장기이동평균선을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60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또는 </a:t>
            </a:r>
            <a:r>
              <a:rPr lang="en-US" altLang="ko-KR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120</a:t>
            </a:r>
            <a:r>
              <a:rPr lang="ko-KR" altLang="en-US" sz="1800" b="1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일로 설정하여 서로 교차하는 지점을 매매시점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으로 삼는다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.(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덧붙여 현재 주가가 장기 이동평균선을 돌파하는 것도 </a:t>
            </a:r>
            <a:r>
              <a:rPr lang="ko-KR" altLang="en-US" sz="1800" b="0" i="0" dirty="0" err="1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골든크로스로</a:t>
            </a:r>
            <a:r>
              <a:rPr lang="ko-KR" altLang="en-US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보고 매수시점으로 삼을 수 있다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5CFBD68-741F-44FD-B39F-7AF72FB10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1108" y="112403"/>
            <a:ext cx="1444446" cy="141327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BB0FE2E-C599-43F0-9D17-C012B59AF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5488" y="113509"/>
            <a:ext cx="1515620" cy="141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95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EF52E-E77D-4740-AEE3-91E9D41E0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08" y="32253"/>
            <a:ext cx="11819864" cy="3791383"/>
          </a:xfrm>
        </p:spPr>
        <p:txBody>
          <a:bodyPr anchor="t">
            <a:noAutofit/>
          </a:bodyPr>
          <a:lstStyle/>
          <a:p>
            <a:r>
              <a:rPr lang="ko-KR" altLang="en-US" sz="2800" b="1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📌정배열의 장점</a:t>
            </a:r>
            <a:b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b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그렇다면 왜 정배열인 종목을 매수하는 것이 유리할까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? </a:t>
            </a:r>
            <a:b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그 이유는 가격의 ‘</a:t>
            </a:r>
            <a:r>
              <a:rPr lang="ko-KR" altLang="en-US" sz="16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지지’와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‘</a:t>
            </a:r>
            <a:r>
              <a:rPr lang="ko-KR" altLang="en-US" sz="1600" dirty="0" err="1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저항’을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 생각해보면 간단하다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b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b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</a:b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이동평균선은 특정 기간을 대표하는 가격이기에 투자자들에게 지지선과 저항선으로 작용하는데 정배열인 종목은 주가 아래에 차례대로 이동평균선이 위치하기 때문에 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5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20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60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일선 등 다수의 가격 지지선이 존재하며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, 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위로는 가격 저항선이 이동평균선 상으로는 존재하지 않다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 </a:t>
            </a:r>
            <a:r>
              <a:rPr lang="ko-KR" altLang="en-US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따라서 기대되는 가격 상승폭은 크면서도 가격 하락폭은 작다</a:t>
            </a:r>
            <a:r>
              <a:rPr lang="en-US" altLang="ko-KR" sz="1600" dirty="0">
                <a:latin typeface="ELAND 초이스 Light" panose="02020603020101020101" pitchFamily="18" charset="-127"/>
                <a:ea typeface="ELAND 초이스 Light" panose="02020603020101020101" pitchFamily="18" charset="-127"/>
              </a:rPr>
              <a:t>.</a:t>
            </a:r>
            <a:endParaRPr lang="ko-KR" altLang="en-US" sz="1600" dirty="0">
              <a:latin typeface="ELAND 초이스 Light" panose="02020603020101020101" pitchFamily="18" charset="-127"/>
              <a:ea typeface="ELAND 초이스 Light" panose="02020603020101020101" pitchFamily="18" charset="-127"/>
            </a:endParaRPr>
          </a:p>
        </p:txBody>
      </p:sp>
      <p:pic>
        <p:nvPicPr>
          <p:cNvPr id="6149" name="Picture 5">
            <a:extLst>
              <a:ext uri="{FF2B5EF4-FFF2-40B4-BE49-F238E27FC236}">
                <a16:creationId xmlns:a16="http://schemas.microsoft.com/office/drawing/2014/main" id="{E43B5D31-DA89-4934-9705-36B4E17E06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46" y="2082735"/>
            <a:ext cx="4257086" cy="2330754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C85AEA-3EEA-4712-962E-4E90331D06AF}"/>
              </a:ext>
            </a:extLst>
          </p:cNvPr>
          <p:cNvSpPr txBox="1"/>
          <p:nvPr/>
        </p:nvSpPr>
        <p:spPr>
          <a:xfrm>
            <a:off x="4490270" y="2263622"/>
            <a:ext cx="744002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옆의 예시를 통해 살펴보면 더욱 직관적으로 알 수 있다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빨간색으로 표시된 </a:t>
            </a:r>
            <a:r>
              <a:rPr lang="ko-KR" altLang="en-US" sz="1600" b="1" i="0" dirty="0" err="1">
                <a:solidFill>
                  <a:srgbClr val="000000"/>
                </a:solidFill>
                <a:effectLst/>
                <a:latin typeface="inherit"/>
              </a:rPr>
              <a:t>정배열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 구간에서 주가는 떨어질 때 이동평균선의 지지를 받고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(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한 이동평균선이 지지를 못해주더라도 그 아래의 다음 이동평균선이 지지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)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다시 위로 올라가는 모습을 관찰할 수 있다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하지만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역배열인 종목은 주가 아래로는 가격 지지선이 존재하지 않아 큰 폭의 가격 하락도 가능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하면서도 위로는 단기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,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장기 이동평균선이 존재하여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 주가가 오르더라도 저항선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으로 작용한다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</p:txBody>
      </p:sp>
      <p:pic>
        <p:nvPicPr>
          <p:cNvPr id="6151" name="Picture 7">
            <a:extLst>
              <a:ext uri="{FF2B5EF4-FFF2-40B4-BE49-F238E27FC236}">
                <a16:creationId xmlns:a16="http://schemas.microsoft.com/office/drawing/2014/main" id="{E54CE83B-5592-47F5-BA77-B457DF95F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46" y="4490751"/>
            <a:ext cx="4257086" cy="2336076"/>
          </a:xfrm>
          <a:prstGeom prst="rect">
            <a:avLst/>
          </a:prstGeom>
          <a:noFill/>
          <a:ln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CEEC12-F2A8-4DA0-809B-4E61FE8914BB}"/>
              </a:ext>
            </a:extLst>
          </p:cNvPr>
          <p:cNvSpPr txBox="1"/>
          <p:nvPr/>
        </p:nvSpPr>
        <p:spPr>
          <a:xfrm>
            <a:off x="4583433" y="5253086"/>
            <a:ext cx="744002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옆의 차트를 관찰해 보자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주가는 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2018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년 </a:t>
            </a:r>
            <a:r>
              <a:rPr lang="en-US" altLang="ko-KR" sz="1600" b="1" i="0" dirty="0">
                <a:solidFill>
                  <a:srgbClr val="000000"/>
                </a:solidFill>
                <a:effectLst/>
                <a:latin typeface="inherit"/>
              </a:rPr>
              <a:t>8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월부터 계속 하락을 멈추고 반등하려고 시도하는데 계속하여 이동평균선의 저항을 받아 힘겨워 하는 모습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이 보인다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 </a:t>
            </a:r>
            <a:r>
              <a:rPr lang="ko-KR" altLang="en-US" sz="1600" b="1" i="0" dirty="0">
                <a:solidFill>
                  <a:srgbClr val="000000"/>
                </a:solidFill>
                <a:effectLst/>
                <a:latin typeface="inherit"/>
              </a:rPr>
              <a:t>이동평균선들이 저항선으로 작용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하기 때문이다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se-nanumsquare"/>
              </a:rPr>
              <a:t>.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algn="just" fontAlgn="base"/>
            <a:r>
              <a:rPr lang="ko-KR" altLang="en-US" sz="1600" b="0" i="0" dirty="0">
                <a:solidFill>
                  <a:srgbClr val="000000"/>
                </a:solidFill>
                <a:effectLst/>
                <a:latin typeface="se-nanumsquare"/>
              </a:rPr>
              <a:t>​</a:t>
            </a:r>
            <a:endParaRPr lang="ko-KR" altLang="en-US" sz="1600" b="0" i="0" dirty="0">
              <a:solidFill>
                <a:srgbClr val="000000"/>
              </a:solidFill>
              <a:effectLst/>
              <a:latin typeface="se-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2534129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2606</Words>
  <Application>Microsoft Office PowerPoint</Application>
  <PresentationFormat>와이드스크린</PresentationFormat>
  <Paragraphs>186</Paragraphs>
  <Slides>28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44" baseType="lpstr">
      <vt:lpstr>charter</vt:lpstr>
      <vt:lpstr>ELAND 초이스 Bold</vt:lpstr>
      <vt:lpstr>ELAND 초이스 Light</vt:lpstr>
      <vt:lpstr>ELAND 초이스 Medium</vt:lpstr>
      <vt:lpstr>Helvetica Neue</vt:lpstr>
      <vt:lpstr>inherit</vt:lpstr>
      <vt:lpstr>se-nanumgothic</vt:lpstr>
      <vt:lpstr>se-nanumsquare</vt:lpstr>
      <vt:lpstr>sohne</vt:lpstr>
      <vt:lpstr>Tmon몬소리 Black</vt:lpstr>
      <vt:lpstr>맑은 고딕</vt:lpstr>
      <vt:lpstr>에스코어 드림 4 Regular</vt:lpstr>
      <vt:lpstr>에스코어 드림 5 Medium</vt:lpstr>
      <vt:lpstr>Arial</vt:lpstr>
      <vt:lpstr>Wingdings</vt:lpstr>
      <vt:lpstr>Office 테마</vt:lpstr>
      <vt:lpstr>6.5 심리투자 법칙</vt:lpstr>
      <vt:lpstr>📈📉📊 시장지표(market indicator)?</vt:lpstr>
      <vt:lpstr>[추세] 1. 이동평균(Moving Averages)</vt:lpstr>
      <vt:lpstr>① 단순 이동 평균(simple moving averages, SMA)</vt:lpstr>
      <vt:lpstr>PowerPoint 프레젠테이션</vt:lpstr>
      <vt:lpstr>③ 지수 이동 평균(Exponential Moving Average, EMA)</vt:lpstr>
      <vt:lpstr>PowerPoint 프레젠테이션</vt:lpstr>
      <vt:lpstr>‼ 이동 평균(MA)을 활용한 매매전략 </vt:lpstr>
      <vt:lpstr>📌정배열의 장점  그렇다면 왜 정배열인 종목을 매수하는 것이 유리할까?  그 이유는 가격의 ‘지지’와 ‘저항’을 생각해보면 간단하다.  이동평균선은 특정 기간을 대표하는 가격이기에 투자자들에게 지지선과 저항선으로 작용하는데 정배열인 종목은 주가 아래에 차례대로 이동평균선이 위치하기 때문에 5일선, 20일선, 60일선 등 다수의 가격 지지선이 존재하며, 위로는 가격 저항선이 이동평균선 상으로는 존재하지 않다. 따라서 기대되는 가격 상승폭은 크면서도 가격 하락폭은 작다.</vt:lpstr>
      <vt:lpstr>세번째로, 이동평균을 여러 개 사용하기</vt:lpstr>
      <vt:lpstr>‼ 이동 평균(MA)을 활용한 매매전략 </vt:lpstr>
      <vt:lpstr>PowerPoint 프레젠테이션</vt:lpstr>
      <vt:lpstr>PowerPoint 프레젠테이션</vt:lpstr>
      <vt:lpstr>[추세] 2. 이동평균 수렴확산(MACD)</vt:lpstr>
      <vt:lpstr>PowerPoint 프레젠테이션</vt:lpstr>
      <vt:lpstr>PowerPoint 프레젠테이션</vt:lpstr>
      <vt:lpstr>[추세] 3. MACD 히스토그램</vt:lpstr>
      <vt:lpstr>‼ MACD </vt:lpstr>
      <vt:lpstr>[오실레이터] 스토캐스틱(Stochastic)</vt:lpstr>
      <vt:lpstr>PowerPoint 프레젠테이션</vt:lpstr>
      <vt:lpstr>‼ 스토캐스틱을 활용한 매매전략</vt:lpstr>
      <vt:lpstr>6.6 삼중창 매매 전략</vt:lpstr>
      <vt:lpstr>6.7 듀얼 모멘텀 투자</vt:lpstr>
      <vt:lpstr>모멘텀(Momemtum) in stock</vt:lpstr>
      <vt:lpstr>모멘텀을 활용한 모멘텀 전략?</vt:lpstr>
      <vt:lpstr>[추세] 4. 방향성 시스템(the Directional System)</vt:lpstr>
      <vt:lpstr>[추세] 5. 거래량 균형 지표(On-Balance Volume,OBV)</vt:lpstr>
      <vt:lpstr>[추세] 6. 누적분산 지표(Accumulation/Distribution, AD)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6.5 심리투자 법칙</dc:title>
  <dc:creator>권 예진</dc:creator>
  <cp:lastModifiedBy>권 예진</cp:lastModifiedBy>
  <cp:revision>26</cp:revision>
  <dcterms:created xsi:type="dcterms:W3CDTF">2021-03-27T02:54:20Z</dcterms:created>
  <dcterms:modified xsi:type="dcterms:W3CDTF">2021-04-03T07:57:21Z</dcterms:modified>
</cp:coreProperties>
</file>

<file path=docProps/thumbnail.jpeg>
</file>